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7"/>
  </p:handoutMasterIdLst>
  <p:sldIdLst>
    <p:sldId id="256" r:id="rId2"/>
    <p:sldId id="260" r:id="rId3"/>
    <p:sldId id="284" r:id="rId4"/>
    <p:sldId id="257" r:id="rId5"/>
    <p:sldId id="262" r:id="rId6"/>
    <p:sldId id="263" r:id="rId7"/>
    <p:sldId id="277" r:id="rId8"/>
    <p:sldId id="258" r:id="rId9"/>
    <p:sldId id="259" r:id="rId10"/>
    <p:sldId id="261" r:id="rId11"/>
    <p:sldId id="279" r:id="rId12"/>
    <p:sldId id="283" r:id="rId13"/>
    <p:sldId id="264" r:id="rId14"/>
    <p:sldId id="269" r:id="rId15"/>
    <p:sldId id="270" r:id="rId16"/>
    <p:sldId id="265" r:id="rId17"/>
    <p:sldId id="268" r:id="rId18"/>
    <p:sldId id="272" r:id="rId19"/>
    <p:sldId id="273" r:id="rId20"/>
    <p:sldId id="271" r:id="rId21"/>
    <p:sldId id="266" r:id="rId22"/>
    <p:sldId id="274" r:id="rId23"/>
    <p:sldId id="280" r:id="rId24"/>
    <p:sldId id="281" r:id="rId25"/>
    <p:sldId id="282" r:id="rId26"/>
    <p:sldId id="275" r:id="rId27"/>
    <p:sldId id="276" r:id="rId28"/>
    <p:sldId id="267" r:id="rId29"/>
    <p:sldId id="291" r:id="rId30"/>
    <p:sldId id="285" r:id="rId31"/>
    <p:sldId id="292" r:id="rId32"/>
    <p:sldId id="293" r:id="rId33"/>
    <p:sldId id="286" r:id="rId34"/>
    <p:sldId id="288" r:id="rId35"/>
    <p:sldId id="290" r:id="rId36"/>
  </p:sldIdLst>
  <p:sldSz cx="9144000" cy="6858000" type="screen4x3"/>
  <p:notesSz cx="6858000" cy="92964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00"/>
    <a:srgbClr val="FF6699"/>
    <a:srgbClr val="9900CC"/>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autoAdjust="0"/>
    <p:restoredTop sz="94718" autoAdjust="0"/>
  </p:normalViewPr>
  <p:slideViewPr>
    <p:cSldViewPr>
      <p:cViewPr varScale="1">
        <p:scale>
          <a:sx n="70" d="100"/>
          <a:sy n="70" d="100"/>
        </p:scale>
        <p:origin x="-52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6388"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89"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664F566-2064-4A9F-8F00-C9A1B600A8F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02E894B-22DC-4D66-A723-EE2D777229D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D19EE5-DD95-40EC-BC52-4C2C69945E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D97F07-4064-4AEF-BEC5-28211CF4B6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7E479C6-535E-4B8A-A1FA-593E1FFC505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D9533B4-ABFD-43D6-AEAF-FC4DFF89FF2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FA252F-2CEA-4BBC-9038-57915D48980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1E625C-EEC7-4650-A585-18ECA5A3BF0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9027A4C-9E14-4D1D-A3E6-E6253A96A43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84BD9A4-426B-47E9-808E-E9E53CBD7F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910B37-D05A-4B74-95FF-AED231A48F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F13FA3F-B686-43E3-9907-E8C2FCCB2EA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C4563C0-047E-41E0-8008-60DD823C07C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1ED752AB-6A58-4578-8E43-C9DA228E26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ahoma" pitchFamily="34" charset="0"/>
        </a:defRPr>
      </a:lvl2pPr>
      <a:lvl3pPr algn="ctr" rtl="0" eaLnBrk="0" fontAlgn="base" hangingPunct="0">
        <a:spcBef>
          <a:spcPct val="0"/>
        </a:spcBef>
        <a:spcAft>
          <a:spcPct val="0"/>
        </a:spcAft>
        <a:defRPr sz="4000">
          <a:solidFill>
            <a:schemeClr val="tx2"/>
          </a:solidFill>
          <a:latin typeface="Tahoma" pitchFamily="34" charset="0"/>
        </a:defRPr>
      </a:lvl3pPr>
      <a:lvl4pPr algn="ctr" rtl="0" eaLnBrk="0" fontAlgn="base" hangingPunct="0">
        <a:spcBef>
          <a:spcPct val="0"/>
        </a:spcBef>
        <a:spcAft>
          <a:spcPct val="0"/>
        </a:spcAft>
        <a:defRPr sz="4000">
          <a:solidFill>
            <a:schemeClr val="tx2"/>
          </a:solidFill>
          <a:latin typeface="Tahoma" pitchFamily="34" charset="0"/>
        </a:defRPr>
      </a:lvl4pPr>
      <a:lvl5pPr algn="ctr" rtl="0" eaLnBrk="0" fontAlgn="base" hangingPunct="0">
        <a:spcBef>
          <a:spcPct val="0"/>
        </a:spcBef>
        <a:spcAft>
          <a:spcPct val="0"/>
        </a:spcAft>
        <a:defRPr sz="4000">
          <a:solidFill>
            <a:schemeClr val="tx2"/>
          </a:solidFill>
          <a:latin typeface="Tahoma" pitchFamily="34" charset="0"/>
        </a:defRPr>
      </a:lvl5pPr>
      <a:lvl6pPr marL="457200" algn="ctr" rtl="0" fontAlgn="base">
        <a:spcBef>
          <a:spcPct val="0"/>
        </a:spcBef>
        <a:spcAft>
          <a:spcPct val="0"/>
        </a:spcAft>
        <a:defRPr sz="4000">
          <a:solidFill>
            <a:schemeClr val="tx2"/>
          </a:solidFill>
          <a:latin typeface="Tahoma" pitchFamily="34" charset="0"/>
        </a:defRPr>
      </a:lvl6pPr>
      <a:lvl7pPr marL="914400" algn="ctr" rtl="0" fontAlgn="base">
        <a:spcBef>
          <a:spcPct val="0"/>
        </a:spcBef>
        <a:spcAft>
          <a:spcPct val="0"/>
        </a:spcAft>
        <a:defRPr sz="4000">
          <a:solidFill>
            <a:schemeClr val="tx2"/>
          </a:solidFill>
          <a:latin typeface="Tahoma" pitchFamily="34" charset="0"/>
        </a:defRPr>
      </a:lvl7pPr>
      <a:lvl8pPr marL="1371600" algn="ctr" rtl="0" fontAlgn="base">
        <a:spcBef>
          <a:spcPct val="0"/>
        </a:spcBef>
        <a:spcAft>
          <a:spcPct val="0"/>
        </a:spcAft>
        <a:defRPr sz="4000">
          <a:solidFill>
            <a:schemeClr val="tx2"/>
          </a:solidFill>
          <a:latin typeface="Tahoma" pitchFamily="34" charset="0"/>
        </a:defRPr>
      </a:lvl8pPr>
      <a:lvl9pPr marL="1828800" algn="ctr" rtl="0" fontAlgn="base">
        <a:spcBef>
          <a:spcPct val="0"/>
        </a:spcBef>
        <a:spcAft>
          <a:spcPct val="0"/>
        </a:spcAft>
        <a:defRPr sz="40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3.png"/><Relationship Id="rId4" Type="http://schemas.openxmlformats.org/officeDocument/2006/relationships/tags" Target="../tags/tag4.xml"/><Relationship Id="rId9"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11.xml"/><Relationship Id="rId7" Type="http://schemas.openxmlformats.org/officeDocument/2006/relationships/tags" Target="../tags/tag15.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tags" Target="../tags/tag14.xml"/><Relationship Id="rId5" Type="http://schemas.openxmlformats.org/officeDocument/2006/relationships/tags" Target="../tags/tag13.xml"/><Relationship Id="rId4" Type="http://schemas.openxmlformats.org/officeDocument/2006/relationships/tags" Target="../tags/tag12.xml"/><Relationship Id="rId9" Type="http://schemas.openxmlformats.org/officeDocument/2006/relationships/image" Target="../media/image3.png"/></Relationships>
</file>

<file path=ppt/slides/_rels/slide35.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tags" Target="../tags/tag18.xml"/><Relationship Id="rId7" Type="http://schemas.openxmlformats.org/officeDocument/2006/relationships/tags" Target="../tags/tag22.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85800"/>
            <a:ext cx="7848600" cy="2057400"/>
          </a:xfrm>
        </p:spPr>
        <p:txBody>
          <a:bodyPr/>
          <a:lstStyle/>
          <a:p>
            <a:pPr eaLnBrk="1" hangingPunct="1"/>
            <a:r>
              <a:rPr lang="en-US" b="1" smtClean="0">
                <a:solidFill>
                  <a:srgbClr val="FF0000"/>
                </a:solidFill>
              </a:rPr>
              <a:t>The Problem Oriented </a:t>
            </a:r>
            <a:br>
              <a:rPr lang="en-US" b="1" smtClean="0">
                <a:solidFill>
                  <a:srgbClr val="FF0000"/>
                </a:solidFill>
              </a:rPr>
            </a:br>
            <a:r>
              <a:rPr lang="en-US" b="1" smtClean="0">
                <a:solidFill>
                  <a:srgbClr val="FF0000"/>
                </a:solidFill>
              </a:rPr>
              <a:t>Medical Record</a:t>
            </a:r>
            <a:r>
              <a:rPr lang="en-US" sz="800" b="1" smtClean="0">
                <a:solidFill>
                  <a:srgbClr val="FF0000"/>
                </a:solidFill>
              </a:rPr>
              <a:t/>
            </a:r>
            <a:br>
              <a:rPr lang="en-US" sz="800" b="1" smtClean="0">
                <a:solidFill>
                  <a:srgbClr val="FF0000"/>
                </a:solidFill>
              </a:rPr>
            </a:br>
            <a:r>
              <a:rPr lang="en-US" sz="800" b="1" smtClean="0">
                <a:solidFill>
                  <a:srgbClr val="FF0000"/>
                </a:solidFill>
              </a:rPr>
              <a:t/>
            </a:r>
            <a:br>
              <a:rPr lang="en-US" sz="800" b="1" smtClean="0">
                <a:solidFill>
                  <a:srgbClr val="FF0000"/>
                </a:solidFill>
              </a:rPr>
            </a:br>
            <a:r>
              <a:rPr lang="en-US" sz="2800" b="1" smtClean="0">
                <a:solidFill>
                  <a:srgbClr val="FF0000"/>
                </a:solidFill>
              </a:rPr>
              <a:t>(POMR  or  POVMR)</a:t>
            </a:r>
          </a:p>
        </p:txBody>
      </p:sp>
      <p:sp>
        <p:nvSpPr>
          <p:cNvPr id="2051" name="Rectangle 3"/>
          <p:cNvSpPr>
            <a:spLocks noGrp="1" noChangeArrowheads="1"/>
          </p:cNvSpPr>
          <p:nvPr>
            <p:ph type="subTitle" idx="1"/>
          </p:nvPr>
        </p:nvSpPr>
        <p:spPr>
          <a:xfrm>
            <a:off x="2590800" y="3429000"/>
            <a:ext cx="3962400" cy="1752600"/>
          </a:xfrm>
        </p:spPr>
        <p:txBody>
          <a:bodyPr/>
          <a:lstStyle/>
          <a:p>
            <a:pPr marL="280988" indent="-280988" algn="l" eaLnBrk="1" hangingPunct="1">
              <a:buFontTx/>
              <a:buChar char="•"/>
            </a:pPr>
            <a:r>
              <a:rPr lang="en-US" smtClean="0"/>
              <a:t>Master Problem Lists</a:t>
            </a:r>
          </a:p>
          <a:p>
            <a:pPr marL="280988" indent="-280988" algn="l" eaLnBrk="1" hangingPunct="1">
              <a:buFontTx/>
              <a:buChar char="•"/>
            </a:pPr>
            <a:r>
              <a:rPr lang="en-US" smtClean="0"/>
              <a:t>Writing SOAP’s</a:t>
            </a:r>
          </a:p>
          <a:p>
            <a:pPr marL="280988" indent="-280988" algn="l" eaLnBrk="1" hangingPunct="1">
              <a:buFontTx/>
              <a:buChar char="•"/>
            </a:pPr>
            <a:r>
              <a:rPr lang="en-US" smtClean="0"/>
              <a:t>Master Plan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66800" y="228600"/>
            <a:ext cx="2895600" cy="838200"/>
          </a:xfrm>
        </p:spPr>
        <p:txBody>
          <a:bodyPr/>
          <a:lstStyle/>
          <a:p>
            <a:pPr eaLnBrk="1" hangingPunct="1"/>
            <a:r>
              <a:rPr lang="en-US" sz="3600" b="1" u="sng" smtClean="0"/>
              <a:t>Example</a:t>
            </a:r>
            <a:r>
              <a:rPr lang="en-US" sz="3600" b="1" smtClean="0"/>
              <a:t>:</a:t>
            </a:r>
          </a:p>
        </p:txBody>
      </p:sp>
      <p:sp>
        <p:nvSpPr>
          <p:cNvPr id="11267" name="Rectangle 3"/>
          <p:cNvSpPr>
            <a:spLocks noGrp="1" noChangeArrowheads="1"/>
          </p:cNvSpPr>
          <p:nvPr>
            <p:ph type="body" idx="1"/>
          </p:nvPr>
        </p:nvSpPr>
        <p:spPr>
          <a:xfrm>
            <a:off x="609600" y="1295400"/>
            <a:ext cx="5029200" cy="3200400"/>
          </a:xfrm>
        </p:spPr>
        <p:txBody>
          <a:bodyPr/>
          <a:lstStyle/>
          <a:p>
            <a:pPr marL="533400" indent="-533400" eaLnBrk="1" hangingPunct="1">
              <a:buFontTx/>
              <a:buAutoNum type="arabicPeriod"/>
            </a:pPr>
            <a:r>
              <a:rPr lang="en-US" dirty="0" smtClean="0"/>
              <a:t>Vomiting</a:t>
            </a:r>
          </a:p>
          <a:p>
            <a:pPr marL="533400" indent="-533400" eaLnBrk="1" hangingPunct="1">
              <a:buFontTx/>
              <a:buAutoNum type="arabicPeriod"/>
            </a:pPr>
            <a:r>
              <a:rPr lang="en-US" dirty="0" err="1" smtClean="0"/>
              <a:t>Hematemesis</a:t>
            </a:r>
            <a:endParaRPr lang="en-US" dirty="0" smtClean="0"/>
          </a:p>
          <a:p>
            <a:pPr marL="533400" indent="-533400" eaLnBrk="1" hangingPunct="1">
              <a:buFontTx/>
              <a:buAutoNum type="arabicPeriod"/>
            </a:pPr>
            <a:r>
              <a:rPr lang="en-US" dirty="0" err="1" smtClean="0"/>
              <a:t>Inappetance</a:t>
            </a:r>
            <a:endParaRPr lang="en-US" dirty="0" smtClean="0"/>
          </a:p>
          <a:p>
            <a:pPr marL="533400" indent="-533400" eaLnBrk="1" hangingPunct="1">
              <a:buFontTx/>
              <a:buAutoNum type="arabicPeriod"/>
            </a:pPr>
            <a:r>
              <a:rPr lang="en-US" dirty="0" smtClean="0"/>
              <a:t>Lethargy</a:t>
            </a:r>
          </a:p>
          <a:p>
            <a:pPr marL="533400" indent="-533400" eaLnBrk="1" hangingPunct="1">
              <a:buFontTx/>
              <a:buAutoNum type="arabicPeriod"/>
            </a:pPr>
            <a:r>
              <a:rPr lang="en-US" dirty="0" smtClean="0"/>
              <a:t>Pale mucous membranes</a:t>
            </a:r>
          </a:p>
          <a:p>
            <a:pPr marL="533400" indent="-533400" eaLnBrk="1" hangingPunct="1">
              <a:buFontTx/>
              <a:buAutoNum type="arabicPeriod"/>
            </a:pPr>
            <a:r>
              <a:rPr lang="en-US" dirty="0" err="1" smtClean="0"/>
              <a:t>Tachypnea</a:t>
            </a:r>
            <a:endParaRPr lang="en-US" dirty="0" smtClean="0"/>
          </a:p>
        </p:txBody>
      </p:sp>
      <p:sp>
        <p:nvSpPr>
          <p:cNvPr id="11268" name="Text Box 4"/>
          <p:cNvSpPr txBox="1">
            <a:spLocks noChangeArrowheads="1"/>
          </p:cNvSpPr>
          <p:nvPr/>
        </p:nvSpPr>
        <p:spPr bwMode="auto">
          <a:xfrm>
            <a:off x="4267200" y="228600"/>
            <a:ext cx="4191000" cy="822325"/>
          </a:xfrm>
          <a:prstGeom prst="rect">
            <a:avLst/>
          </a:prstGeom>
          <a:noFill/>
          <a:ln w="9525">
            <a:noFill/>
            <a:miter lim="800000"/>
            <a:headEnd/>
            <a:tailEnd/>
          </a:ln>
        </p:spPr>
        <p:txBody>
          <a:bodyPr>
            <a:spAutoFit/>
          </a:bodyPr>
          <a:lstStyle/>
          <a:p>
            <a:pPr>
              <a:spcBef>
                <a:spcPct val="50000"/>
              </a:spcBef>
            </a:pPr>
            <a:r>
              <a:rPr lang="en-US"/>
              <a:t>13 year-old intact male German Shorthaired Pointer</a:t>
            </a:r>
          </a:p>
        </p:txBody>
      </p:sp>
      <p:sp>
        <p:nvSpPr>
          <p:cNvPr id="7173" name="Rectangle 5"/>
          <p:cNvSpPr>
            <a:spLocks noChangeArrowheads="1"/>
          </p:cNvSpPr>
          <p:nvPr/>
        </p:nvSpPr>
        <p:spPr bwMode="auto">
          <a:xfrm>
            <a:off x="609600" y="4495800"/>
            <a:ext cx="5334000" cy="2209800"/>
          </a:xfrm>
          <a:prstGeom prst="rect">
            <a:avLst/>
          </a:prstGeom>
          <a:noFill/>
          <a:ln w="9525">
            <a:noFill/>
            <a:miter lim="800000"/>
            <a:headEnd/>
            <a:tailEnd/>
          </a:ln>
        </p:spPr>
        <p:txBody>
          <a:bodyPr/>
          <a:lstStyle/>
          <a:p>
            <a:pPr marL="533400" indent="-533400">
              <a:spcBef>
                <a:spcPct val="20000"/>
              </a:spcBef>
              <a:buFontTx/>
              <a:buAutoNum type="arabicPeriod" startAt="7"/>
            </a:pPr>
            <a:r>
              <a:rPr lang="en-US" sz="2800"/>
              <a:t>Anemia – non-regenerative</a:t>
            </a:r>
          </a:p>
          <a:p>
            <a:pPr marL="533400" indent="-533400">
              <a:spcBef>
                <a:spcPct val="20000"/>
              </a:spcBef>
              <a:buFontTx/>
              <a:buAutoNum type="arabicPeriod" startAt="7"/>
            </a:pPr>
            <a:r>
              <a:rPr lang="en-US" sz="2800"/>
              <a:t>Azotemia</a:t>
            </a:r>
          </a:p>
          <a:p>
            <a:pPr marL="533400" indent="-533400">
              <a:spcBef>
                <a:spcPct val="20000"/>
              </a:spcBef>
              <a:buFontTx/>
              <a:buAutoNum type="arabicPeriod" startAt="7"/>
            </a:pPr>
            <a:r>
              <a:rPr lang="en-US" sz="2800"/>
              <a:t>Isosthenuria</a:t>
            </a:r>
          </a:p>
          <a:p>
            <a:pPr marL="533400" indent="-533400">
              <a:spcBef>
                <a:spcPct val="20000"/>
              </a:spcBef>
              <a:buFontTx/>
              <a:buAutoNum type="arabicPeriod" startAt="7"/>
            </a:pPr>
            <a:r>
              <a:rPr lang="en-US" sz="2800"/>
              <a:t> Hypoproteinemia</a:t>
            </a:r>
          </a:p>
        </p:txBody>
      </p:sp>
      <p:sp>
        <p:nvSpPr>
          <p:cNvPr id="11270" name="Text Box 6"/>
          <p:cNvSpPr txBox="1">
            <a:spLocks noChangeArrowheads="1"/>
          </p:cNvSpPr>
          <p:nvPr/>
        </p:nvSpPr>
        <p:spPr bwMode="auto">
          <a:xfrm>
            <a:off x="5410200" y="3352800"/>
            <a:ext cx="2590800" cy="457200"/>
          </a:xfrm>
          <a:prstGeom prst="rect">
            <a:avLst/>
          </a:prstGeom>
          <a:noFill/>
          <a:ln w="9525">
            <a:noFill/>
            <a:miter lim="800000"/>
            <a:headEnd/>
            <a:tailEnd/>
          </a:ln>
        </p:spPr>
        <p:txBody>
          <a:bodyPr>
            <a:spAutoFit/>
          </a:bodyPr>
          <a:lstStyle/>
          <a:p>
            <a:pPr>
              <a:spcBef>
                <a:spcPct val="50000"/>
              </a:spcBef>
            </a:pPr>
            <a:endParaRPr lang="en-US"/>
          </a:p>
        </p:txBody>
      </p:sp>
      <p:grpSp>
        <p:nvGrpSpPr>
          <p:cNvPr id="2" name="Group 9"/>
          <p:cNvGrpSpPr>
            <a:grpSpLocks/>
          </p:cNvGrpSpPr>
          <p:nvPr/>
        </p:nvGrpSpPr>
        <p:grpSpPr bwMode="auto">
          <a:xfrm>
            <a:off x="5410200" y="3429000"/>
            <a:ext cx="2819400" cy="457200"/>
            <a:chOff x="3408" y="2160"/>
            <a:chExt cx="1776" cy="288"/>
          </a:xfrm>
        </p:grpSpPr>
        <p:sp>
          <p:nvSpPr>
            <p:cNvPr id="11273" name="AutoShape 7"/>
            <p:cNvSpPr>
              <a:spLocks noChangeArrowheads="1"/>
            </p:cNvSpPr>
            <p:nvPr/>
          </p:nvSpPr>
          <p:spPr bwMode="auto">
            <a:xfrm>
              <a:off x="3408" y="2208"/>
              <a:ext cx="288" cy="192"/>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en-US"/>
            </a:p>
          </p:txBody>
        </p:sp>
        <p:sp>
          <p:nvSpPr>
            <p:cNvPr id="11274" name="Text Box 8"/>
            <p:cNvSpPr txBox="1">
              <a:spLocks noChangeArrowheads="1"/>
            </p:cNvSpPr>
            <p:nvPr/>
          </p:nvSpPr>
          <p:spPr bwMode="auto">
            <a:xfrm>
              <a:off x="3744" y="2160"/>
              <a:ext cx="1440" cy="288"/>
            </a:xfrm>
            <a:prstGeom prst="rect">
              <a:avLst/>
            </a:prstGeom>
            <a:noFill/>
            <a:ln w="9525">
              <a:noFill/>
              <a:miter lim="800000"/>
              <a:headEnd/>
              <a:tailEnd/>
            </a:ln>
          </p:spPr>
          <p:txBody>
            <a:bodyPr>
              <a:spAutoFit/>
            </a:bodyPr>
            <a:lstStyle/>
            <a:p>
              <a:pPr>
                <a:spcBef>
                  <a:spcPct val="50000"/>
                </a:spcBef>
              </a:pPr>
              <a:r>
                <a:rPr lang="en-US"/>
                <a:t>Upgrade to #7</a:t>
              </a:r>
            </a:p>
          </p:txBody>
        </p:sp>
      </p:grpSp>
      <p:sp>
        <p:nvSpPr>
          <p:cNvPr id="7178" name="Text Box 10"/>
          <p:cNvSpPr txBox="1">
            <a:spLocks noChangeArrowheads="1"/>
          </p:cNvSpPr>
          <p:nvPr/>
        </p:nvSpPr>
        <p:spPr bwMode="auto">
          <a:xfrm>
            <a:off x="6019800" y="5410200"/>
            <a:ext cx="2819400" cy="1228725"/>
          </a:xfrm>
          <a:prstGeom prst="rect">
            <a:avLst/>
          </a:prstGeom>
          <a:solidFill>
            <a:schemeClr val="bg1"/>
          </a:solidFill>
          <a:ln w="38100">
            <a:solidFill>
              <a:srgbClr val="FF0000"/>
            </a:solidFill>
            <a:miter lim="800000"/>
            <a:headEnd/>
            <a:tailEnd/>
          </a:ln>
        </p:spPr>
        <p:txBody>
          <a:bodyPr>
            <a:spAutoFit/>
          </a:bodyPr>
          <a:lstStyle/>
          <a:p>
            <a:pPr algn="ctr">
              <a:spcBef>
                <a:spcPct val="50000"/>
              </a:spcBef>
            </a:pPr>
            <a:r>
              <a:rPr lang="en-US" sz="1800" b="1">
                <a:solidFill>
                  <a:srgbClr val="FF0000"/>
                </a:solidFill>
              </a:rPr>
              <a:t>Use slide show function &amp; click to see updating MPL </a:t>
            </a:r>
            <a:br>
              <a:rPr lang="en-US" sz="1800" b="1">
                <a:solidFill>
                  <a:srgbClr val="FF0000"/>
                </a:solidFill>
              </a:rPr>
            </a:br>
            <a:r>
              <a:rPr lang="en-US" sz="1800" b="1">
                <a:solidFill>
                  <a:srgbClr val="FF0000"/>
                </a:solidFill>
              </a:rPr>
              <a:t>(next slide)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additive="base">
                                        <p:cTn id="7" dur="500" fill="hold"/>
                                        <p:tgtEl>
                                          <p:spTgt spid="7173"/>
                                        </p:tgtEl>
                                        <p:attrNameLst>
                                          <p:attrName>ppt_x</p:attrName>
                                        </p:attrNameLst>
                                      </p:cBhvr>
                                      <p:tavLst>
                                        <p:tav tm="0">
                                          <p:val>
                                            <p:strVal val="#ppt_x"/>
                                          </p:val>
                                        </p:tav>
                                        <p:tav tm="100000">
                                          <p:val>
                                            <p:strVal val="#ppt_x"/>
                                          </p:val>
                                        </p:tav>
                                      </p:tavLst>
                                    </p:anim>
                                    <p:anim calcmode="lin" valueType="num">
                                      <p:cBhvr additive="base">
                                        <p:cTn id="8" dur="500" fill="hold"/>
                                        <p:tgtEl>
                                          <p:spTgt spid="717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500"/>
                            </p:stCondLst>
                            <p:childTnLst>
                              <p:par>
                                <p:cTn id="16" presetID="14" presetClass="entr" presetSubtype="10" fill="hold" grpId="0" nodeType="afterEffect">
                                  <p:stCondLst>
                                    <p:cond delay="1000"/>
                                  </p:stCondLst>
                                  <p:childTnLst>
                                    <p:set>
                                      <p:cBhvr>
                                        <p:cTn id="17" dur="1" fill="hold">
                                          <p:stCondLst>
                                            <p:cond delay="0"/>
                                          </p:stCondLst>
                                        </p:cTn>
                                        <p:tgtEl>
                                          <p:spTgt spid="7178"/>
                                        </p:tgtEl>
                                        <p:attrNameLst>
                                          <p:attrName>style.visibility</p:attrName>
                                        </p:attrNameLst>
                                      </p:cBhvr>
                                      <p:to>
                                        <p:strVal val="visible"/>
                                      </p:to>
                                    </p:set>
                                    <p:animEffect transition="in" filter="randombar(horizontal)">
                                      <p:cBhvr>
                                        <p:cTn id="18" dur="500"/>
                                        <p:tgtEl>
                                          <p:spTgt spid="7178"/>
                                        </p:tgtEl>
                                      </p:cBhvr>
                                    </p:animEffect>
                                  </p:childTnLst>
                                </p:cTn>
                              </p:par>
                            </p:childTnLst>
                          </p:cTn>
                        </p:par>
                        <p:par>
                          <p:cTn id="19" fill="hold">
                            <p:stCondLst>
                              <p:cond delay="2000"/>
                            </p:stCondLst>
                            <p:childTnLst>
                              <p:par>
                                <p:cTn id="20" presetID="9" presetClass="emph" presetSubtype="0" nodeType="afterEffect">
                                  <p:stCondLst>
                                    <p:cond delay="0"/>
                                  </p:stCondLst>
                                  <p:childTnLst>
                                    <p:set>
                                      <p:cBhvr rctx="PPT">
                                        <p:cTn id="21" dur="indefinite"/>
                                        <p:tgtEl>
                                          <p:spTgt spid="11267">
                                            <p:txEl>
                                              <p:pRg st="4" end="4"/>
                                            </p:txEl>
                                          </p:spTgt>
                                        </p:tgtEl>
                                        <p:attrNameLst>
                                          <p:attrName>style.opacity</p:attrName>
                                        </p:attrNameLst>
                                      </p:cBhvr>
                                      <p:to>
                                        <p:strVal val="0.5"/>
                                      </p:to>
                                    </p:set>
                                    <p:animEffect filter="image" prLst="opacity: 0.5">
                                      <p:cBhvr rctx="IE">
                                        <p:cTn id="22" dur="indefinite"/>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utoUpdateAnimBg="0"/>
      <p:bldP spid="7178"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ChangeArrowheads="1"/>
          </p:cNvSpPr>
          <p:nvPr/>
        </p:nvSpPr>
        <p:spPr bwMode="auto">
          <a:xfrm>
            <a:off x="457200" y="228600"/>
            <a:ext cx="5029200" cy="3200400"/>
          </a:xfrm>
          <a:prstGeom prst="rect">
            <a:avLst/>
          </a:prstGeom>
          <a:noFill/>
          <a:ln w="9525">
            <a:noFill/>
            <a:miter lim="800000"/>
            <a:headEnd/>
            <a:tailEnd/>
          </a:ln>
        </p:spPr>
        <p:txBody>
          <a:bodyPr/>
          <a:lstStyle/>
          <a:p>
            <a:pPr marL="533400" indent="-533400">
              <a:spcBef>
                <a:spcPct val="20000"/>
              </a:spcBef>
              <a:buFontTx/>
              <a:buAutoNum type="arabicPeriod"/>
            </a:pPr>
            <a:r>
              <a:rPr lang="en-US" dirty="0"/>
              <a:t>Vomiting</a:t>
            </a:r>
          </a:p>
          <a:p>
            <a:pPr marL="533400" indent="-533400">
              <a:spcBef>
                <a:spcPct val="20000"/>
              </a:spcBef>
              <a:buFontTx/>
              <a:buAutoNum type="arabicPeriod"/>
            </a:pPr>
            <a:r>
              <a:rPr lang="en-US" dirty="0" err="1"/>
              <a:t>Hematemesis</a:t>
            </a:r>
            <a:endParaRPr lang="en-US" dirty="0"/>
          </a:p>
          <a:p>
            <a:pPr marL="533400" indent="-533400">
              <a:spcBef>
                <a:spcPct val="20000"/>
              </a:spcBef>
              <a:buFontTx/>
              <a:buAutoNum type="arabicPeriod"/>
            </a:pPr>
            <a:r>
              <a:rPr lang="en-US" dirty="0" err="1"/>
              <a:t>Inappetance</a:t>
            </a:r>
            <a:endParaRPr lang="en-US" dirty="0"/>
          </a:p>
          <a:p>
            <a:pPr marL="533400" indent="-533400">
              <a:spcBef>
                <a:spcPct val="20000"/>
              </a:spcBef>
              <a:buFontTx/>
              <a:buAutoNum type="arabicPeriod"/>
            </a:pPr>
            <a:r>
              <a:rPr lang="en-US" dirty="0"/>
              <a:t>Lethargy</a:t>
            </a:r>
          </a:p>
          <a:p>
            <a:pPr marL="533400" indent="-533400">
              <a:spcBef>
                <a:spcPct val="20000"/>
              </a:spcBef>
              <a:buFontTx/>
              <a:buAutoNum type="arabicPeriod"/>
            </a:pPr>
            <a:r>
              <a:rPr lang="en-US" dirty="0"/>
              <a:t>Pale mucous membranes</a:t>
            </a:r>
          </a:p>
          <a:p>
            <a:pPr marL="533400" indent="-533400">
              <a:spcBef>
                <a:spcPct val="20000"/>
              </a:spcBef>
              <a:buFontTx/>
              <a:buAutoNum type="arabicPeriod"/>
            </a:pPr>
            <a:r>
              <a:rPr lang="en-US" dirty="0" err="1"/>
              <a:t>Tachypnea</a:t>
            </a:r>
            <a:endParaRPr lang="en-US" dirty="0"/>
          </a:p>
        </p:txBody>
      </p:sp>
      <p:sp>
        <p:nvSpPr>
          <p:cNvPr id="29699" name="Rectangle 1027"/>
          <p:cNvSpPr>
            <a:spLocks noChangeArrowheads="1"/>
          </p:cNvSpPr>
          <p:nvPr/>
        </p:nvSpPr>
        <p:spPr bwMode="auto">
          <a:xfrm>
            <a:off x="457200" y="2971800"/>
            <a:ext cx="5334000" cy="2209800"/>
          </a:xfrm>
          <a:prstGeom prst="rect">
            <a:avLst/>
          </a:prstGeom>
          <a:noFill/>
          <a:ln w="9525">
            <a:noFill/>
            <a:miter lim="800000"/>
            <a:headEnd/>
            <a:tailEnd/>
          </a:ln>
        </p:spPr>
        <p:txBody>
          <a:bodyPr/>
          <a:lstStyle/>
          <a:p>
            <a:pPr marL="533400" indent="-533400">
              <a:spcBef>
                <a:spcPct val="20000"/>
              </a:spcBef>
              <a:buFontTx/>
              <a:buAutoNum type="arabicPeriod" startAt="7"/>
            </a:pPr>
            <a:r>
              <a:rPr lang="en-US" dirty="0"/>
              <a:t>Anemia – non-regenerative</a:t>
            </a:r>
          </a:p>
          <a:p>
            <a:pPr marL="533400" indent="-533400">
              <a:spcBef>
                <a:spcPct val="20000"/>
              </a:spcBef>
              <a:buFontTx/>
              <a:buAutoNum type="arabicPeriod" startAt="7"/>
            </a:pPr>
            <a:r>
              <a:rPr lang="en-US" dirty="0" err="1"/>
              <a:t>Azotemia</a:t>
            </a:r>
            <a:endParaRPr lang="en-US" dirty="0"/>
          </a:p>
          <a:p>
            <a:pPr marL="533400" indent="-533400">
              <a:spcBef>
                <a:spcPct val="20000"/>
              </a:spcBef>
              <a:buFontTx/>
              <a:buAutoNum type="arabicPeriod" startAt="7"/>
            </a:pPr>
            <a:r>
              <a:rPr lang="en-US" dirty="0" err="1"/>
              <a:t>Isosthenuria</a:t>
            </a:r>
            <a:endParaRPr lang="en-US" dirty="0"/>
          </a:p>
          <a:p>
            <a:pPr marL="533400" indent="-533400">
              <a:spcBef>
                <a:spcPct val="20000"/>
              </a:spcBef>
              <a:buFontTx/>
              <a:buAutoNum type="arabicPeriod" startAt="7"/>
            </a:pPr>
            <a:r>
              <a:rPr lang="en-US" dirty="0"/>
              <a:t> </a:t>
            </a:r>
            <a:r>
              <a:rPr lang="en-US" dirty="0" err="1"/>
              <a:t>Hypoproteinemia</a:t>
            </a:r>
            <a:endParaRPr lang="en-US" dirty="0"/>
          </a:p>
        </p:txBody>
      </p:sp>
      <p:sp>
        <p:nvSpPr>
          <p:cNvPr id="29700" name="Rectangle 1028"/>
          <p:cNvSpPr>
            <a:spLocks noChangeArrowheads="1"/>
          </p:cNvSpPr>
          <p:nvPr/>
        </p:nvSpPr>
        <p:spPr bwMode="auto">
          <a:xfrm>
            <a:off x="457200" y="4876800"/>
            <a:ext cx="5181600" cy="1524000"/>
          </a:xfrm>
          <a:prstGeom prst="rect">
            <a:avLst/>
          </a:prstGeom>
          <a:noFill/>
          <a:ln w="9525">
            <a:noFill/>
            <a:miter lim="800000"/>
            <a:headEnd/>
            <a:tailEnd/>
          </a:ln>
        </p:spPr>
        <p:txBody>
          <a:bodyPr/>
          <a:lstStyle/>
          <a:p>
            <a:pPr marL="533400" indent="-533400">
              <a:spcBef>
                <a:spcPct val="20000"/>
              </a:spcBef>
              <a:buFontTx/>
              <a:buAutoNum type="arabicPeriod" startAt="11"/>
            </a:pPr>
            <a:r>
              <a:rPr lang="en-US" dirty="0"/>
              <a:t> </a:t>
            </a:r>
            <a:r>
              <a:rPr lang="en-US" dirty="0">
                <a:solidFill>
                  <a:srgbClr val="0000FF"/>
                </a:solidFill>
              </a:rPr>
              <a:t>Gastric ulceration</a:t>
            </a:r>
            <a:r>
              <a:rPr lang="en-US" dirty="0"/>
              <a:t> </a:t>
            </a:r>
            <a:r>
              <a:rPr lang="en-US" sz="1600" dirty="0"/>
              <a:t>- endoscopy</a:t>
            </a:r>
          </a:p>
          <a:p>
            <a:pPr marL="533400" indent="-533400">
              <a:spcBef>
                <a:spcPct val="20000"/>
              </a:spcBef>
              <a:buFontTx/>
              <a:buAutoNum type="arabicPeriod" startAt="11"/>
            </a:pPr>
            <a:r>
              <a:rPr lang="en-US" dirty="0"/>
              <a:t> </a:t>
            </a:r>
            <a:r>
              <a:rPr lang="en-US" dirty="0">
                <a:solidFill>
                  <a:srgbClr val="9900CC"/>
                </a:solidFill>
              </a:rPr>
              <a:t>Interstitial nephritis &amp; fibrosis  </a:t>
            </a:r>
            <a:br>
              <a:rPr lang="en-US" dirty="0">
                <a:solidFill>
                  <a:srgbClr val="9900CC"/>
                </a:solidFill>
              </a:rPr>
            </a:br>
            <a:r>
              <a:rPr lang="en-US" dirty="0">
                <a:solidFill>
                  <a:srgbClr val="9900CC"/>
                </a:solidFill>
              </a:rPr>
              <a:t>(end stage kidney)</a:t>
            </a:r>
            <a:r>
              <a:rPr lang="en-US" dirty="0"/>
              <a:t> </a:t>
            </a:r>
            <a:r>
              <a:rPr lang="en-US" sz="1600" dirty="0"/>
              <a:t>– renal biopsy</a:t>
            </a:r>
          </a:p>
        </p:txBody>
      </p:sp>
      <p:grpSp>
        <p:nvGrpSpPr>
          <p:cNvPr id="2" name="Group 1055"/>
          <p:cNvGrpSpPr>
            <a:grpSpLocks/>
          </p:cNvGrpSpPr>
          <p:nvPr/>
        </p:nvGrpSpPr>
        <p:grpSpPr bwMode="auto">
          <a:xfrm>
            <a:off x="3733800" y="2971800"/>
            <a:ext cx="5181600" cy="1768475"/>
            <a:chOff x="2352" y="1872"/>
            <a:chExt cx="3264" cy="1114"/>
          </a:xfrm>
        </p:grpSpPr>
        <p:grpSp>
          <p:nvGrpSpPr>
            <p:cNvPr id="12327" name="Group 1054"/>
            <p:cNvGrpSpPr>
              <a:grpSpLocks/>
            </p:cNvGrpSpPr>
            <p:nvPr/>
          </p:nvGrpSpPr>
          <p:grpSpPr bwMode="auto">
            <a:xfrm>
              <a:off x="3072" y="1872"/>
              <a:ext cx="2544" cy="250"/>
              <a:chOff x="3072" y="1872"/>
              <a:chExt cx="2544" cy="250"/>
            </a:xfrm>
          </p:grpSpPr>
          <p:sp>
            <p:nvSpPr>
              <p:cNvPr id="12331" name="AutoShape 1033"/>
              <p:cNvSpPr>
                <a:spLocks noChangeArrowheads="1"/>
              </p:cNvSpPr>
              <p:nvPr/>
            </p:nvSpPr>
            <p:spPr bwMode="auto">
              <a:xfrm>
                <a:off x="3072" y="1920"/>
                <a:ext cx="288" cy="192"/>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en-US"/>
              </a:p>
            </p:txBody>
          </p:sp>
          <p:sp>
            <p:nvSpPr>
              <p:cNvPr id="12332" name="Text Box 1034"/>
              <p:cNvSpPr txBox="1">
                <a:spLocks noChangeArrowheads="1"/>
              </p:cNvSpPr>
              <p:nvPr/>
            </p:nvSpPr>
            <p:spPr bwMode="auto">
              <a:xfrm>
                <a:off x="3408" y="1872"/>
                <a:ext cx="2208" cy="250"/>
              </a:xfrm>
              <a:prstGeom prst="rect">
                <a:avLst/>
              </a:prstGeom>
              <a:noFill/>
              <a:ln w="9525">
                <a:noFill/>
                <a:miter lim="800000"/>
                <a:headEnd/>
                <a:tailEnd/>
              </a:ln>
            </p:spPr>
            <p:txBody>
              <a:bodyPr>
                <a:spAutoFit/>
              </a:bodyPr>
              <a:lstStyle/>
              <a:p>
                <a:pPr>
                  <a:spcBef>
                    <a:spcPct val="50000"/>
                  </a:spcBef>
                </a:pPr>
                <a:r>
                  <a:rPr lang="en-US" sz="2000" dirty="0">
                    <a:solidFill>
                      <a:srgbClr val="0000FF"/>
                    </a:solidFill>
                  </a:rPr>
                  <a:t>Upgrade to #11 and/or 12</a:t>
                </a:r>
              </a:p>
            </p:txBody>
          </p:sp>
        </p:grpSp>
        <p:grpSp>
          <p:nvGrpSpPr>
            <p:cNvPr id="12328" name="Group 1036"/>
            <p:cNvGrpSpPr>
              <a:grpSpLocks/>
            </p:cNvGrpSpPr>
            <p:nvPr/>
          </p:nvGrpSpPr>
          <p:grpSpPr bwMode="auto">
            <a:xfrm>
              <a:off x="2352" y="2736"/>
              <a:ext cx="2064" cy="250"/>
              <a:chOff x="3072" y="1872"/>
              <a:chExt cx="2064" cy="250"/>
            </a:xfrm>
          </p:grpSpPr>
          <p:sp>
            <p:nvSpPr>
              <p:cNvPr id="12329" name="AutoShape 1037"/>
              <p:cNvSpPr>
                <a:spLocks noChangeArrowheads="1"/>
              </p:cNvSpPr>
              <p:nvPr/>
            </p:nvSpPr>
            <p:spPr bwMode="auto">
              <a:xfrm>
                <a:off x="3072" y="1920"/>
                <a:ext cx="288" cy="192"/>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en-US"/>
              </a:p>
            </p:txBody>
          </p:sp>
          <p:sp>
            <p:nvSpPr>
              <p:cNvPr id="12330" name="Text Box 1038"/>
              <p:cNvSpPr txBox="1">
                <a:spLocks noChangeArrowheads="1"/>
              </p:cNvSpPr>
              <p:nvPr/>
            </p:nvSpPr>
            <p:spPr bwMode="auto">
              <a:xfrm>
                <a:off x="3408" y="1872"/>
                <a:ext cx="1728" cy="250"/>
              </a:xfrm>
              <a:prstGeom prst="rect">
                <a:avLst/>
              </a:prstGeom>
              <a:noFill/>
              <a:ln w="9525">
                <a:noFill/>
                <a:miter lim="800000"/>
                <a:headEnd/>
                <a:tailEnd/>
              </a:ln>
            </p:spPr>
            <p:txBody>
              <a:bodyPr>
                <a:spAutoFit/>
              </a:bodyPr>
              <a:lstStyle/>
              <a:p>
                <a:pPr>
                  <a:spcBef>
                    <a:spcPct val="50000"/>
                  </a:spcBef>
                </a:pPr>
                <a:r>
                  <a:rPr lang="en-US" sz="2000" dirty="0">
                    <a:solidFill>
                      <a:srgbClr val="0000FF"/>
                    </a:solidFill>
                  </a:rPr>
                  <a:t>Upgrade to #11</a:t>
                </a:r>
              </a:p>
            </p:txBody>
          </p:sp>
        </p:grpSp>
      </p:grpSp>
      <p:grpSp>
        <p:nvGrpSpPr>
          <p:cNvPr id="5" name="Group 1053"/>
          <p:cNvGrpSpPr>
            <a:grpSpLocks/>
          </p:cNvGrpSpPr>
          <p:nvPr/>
        </p:nvGrpSpPr>
        <p:grpSpPr bwMode="auto">
          <a:xfrm>
            <a:off x="2590800" y="3429000"/>
            <a:ext cx="3810000" cy="854075"/>
            <a:chOff x="1632" y="2160"/>
            <a:chExt cx="2400" cy="538"/>
          </a:xfrm>
        </p:grpSpPr>
        <p:grpSp>
          <p:nvGrpSpPr>
            <p:cNvPr id="12321" name="Group 1039"/>
            <p:cNvGrpSpPr>
              <a:grpSpLocks/>
            </p:cNvGrpSpPr>
            <p:nvPr/>
          </p:nvGrpSpPr>
          <p:grpSpPr bwMode="auto">
            <a:xfrm>
              <a:off x="1632" y="2160"/>
              <a:ext cx="2064" cy="250"/>
              <a:chOff x="3072" y="1872"/>
              <a:chExt cx="2064" cy="250"/>
            </a:xfrm>
          </p:grpSpPr>
          <p:sp>
            <p:nvSpPr>
              <p:cNvPr id="12325" name="AutoShape 1040"/>
              <p:cNvSpPr>
                <a:spLocks noChangeArrowheads="1"/>
              </p:cNvSpPr>
              <p:nvPr/>
            </p:nvSpPr>
            <p:spPr bwMode="auto">
              <a:xfrm>
                <a:off x="3072" y="1920"/>
                <a:ext cx="288" cy="192"/>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en-US"/>
              </a:p>
            </p:txBody>
          </p:sp>
          <p:sp>
            <p:nvSpPr>
              <p:cNvPr id="12326" name="Text Box 1041"/>
              <p:cNvSpPr txBox="1">
                <a:spLocks noChangeArrowheads="1"/>
              </p:cNvSpPr>
              <p:nvPr/>
            </p:nvSpPr>
            <p:spPr bwMode="auto">
              <a:xfrm>
                <a:off x="3408" y="1872"/>
                <a:ext cx="1728" cy="250"/>
              </a:xfrm>
              <a:prstGeom prst="rect">
                <a:avLst/>
              </a:prstGeom>
              <a:noFill/>
              <a:ln w="9525">
                <a:noFill/>
                <a:miter lim="800000"/>
                <a:headEnd/>
                <a:tailEnd/>
              </a:ln>
            </p:spPr>
            <p:txBody>
              <a:bodyPr>
                <a:spAutoFit/>
              </a:bodyPr>
              <a:lstStyle/>
              <a:p>
                <a:pPr>
                  <a:spcBef>
                    <a:spcPct val="50000"/>
                  </a:spcBef>
                </a:pPr>
                <a:r>
                  <a:rPr lang="en-US" sz="2000" dirty="0">
                    <a:solidFill>
                      <a:srgbClr val="9900CC"/>
                    </a:solidFill>
                  </a:rPr>
                  <a:t>Upgrade to #12</a:t>
                </a:r>
              </a:p>
            </p:txBody>
          </p:sp>
        </p:grpSp>
        <p:grpSp>
          <p:nvGrpSpPr>
            <p:cNvPr id="12322" name="Group 1042"/>
            <p:cNvGrpSpPr>
              <a:grpSpLocks/>
            </p:cNvGrpSpPr>
            <p:nvPr/>
          </p:nvGrpSpPr>
          <p:grpSpPr bwMode="auto">
            <a:xfrm>
              <a:off x="1968" y="2448"/>
              <a:ext cx="2064" cy="250"/>
              <a:chOff x="3072" y="1872"/>
              <a:chExt cx="2064" cy="250"/>
            </a:xfrm>
          </p:grpSpPr>
          <p:sp>
            <p:nvSpPr>
              <p:cNvPr id="12323" name="AutoShape 1043"/>
              <p:cNvSpPr>
                <a:spLocks noChangeArrowheads="1"/>
              </p:cNvSpPr>
              <p:nvPr/>
            </p:nvSpPr>
            <p:spPr bwMode="auto">
              <a:xfrm>
                <a:off x="3072" y="1920"/>
                <a:ext cx="288" cy="192"/>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en-US"/>
              </a:p>
            </p:txBody>
          </p:sp>
          <p:sp>
            <p:nvSpPr>
              <p:cNvPr id="12324" name="Text Box 1044"/>
              <p:cNvSpPr txBox="1">
                <a:spLocks noChangeArrowheads="1"/>
              </p:cNvSpPr>
              <p:nvPr/>
            </p:nvSpPr>
            <p:spPr bwMode="auto">
              <a:xfrm>
                <a:off x="3408" y="1872"/>
                <a:ext cx="1728" cy="250"/>
              </a:xfrm>
              <a:prstGeom prst="rect">
                <a:avLst/>
              </a:prstGeom>
              <a:noFill/>
              <a:ln w="9525">
                <a:noFill/>
                <a:miter lim="800000"/>
                <a:headEnd/>
                <a:tailEnd/>
              </a:ln>
            </p:spPr>
            <p:txBody>
              <a:bodyPr>
                <a:spAutoFit/>
              </a:bodyPr>
              <a:lstStyle/>
              <a:p>
                <a:pPr>
                  <a:spcBef>
                    <a:spcPct val="50000"/>
                  </a:spcBef>
                </a:pPr>
                <a:r>
                  <a:rPr lang="en-US" sz="2000" dirty="0">
                    <a:solidFill>
                      <a:srgbClr val="9900CC"/>
                    </a:solidFill>
                  </a:rPr>
                  <a:t>Upgrade to #12</a:t>
                </a:r>
              </a:p>
            </p:txBody>
          </p:sp>
        </p:grpSp>
      </p:grpSp>
      <p:grpSp>
        <p:nvGrpSpPr>
          <p:cNvPr id="8" name="Group 1051"/>
          <p:cNvGrpSpPr>
            <a:grpSpLocks/>
          </p:cNvGrpSpPr>
          <p:nvPr/>
        </p:nvGrpSpPr>
        <p:grpSpPr bwMode="auto">
          <a:xfrm>
            <a:off x="3581400" y="304800"/>
            <a:ext cx="3276600" cy="854075"/>
            <a:chOff x="2256" y="192"/>
            <a:chExt cx="2064" cy="538"/>
          </a:xfrm>
        </p:grpSpPr>
        <p:grpSp>
          <p:nvGrpSpPr>
            <p:cNvPr id="12315" name="Group 1045"/>
            <p:cNvGrpSpPr>
              <a:grpSpLocks/>
            </p:cNvGrpSpPr>
            <p:nvPr/>
          </p:nvGrpSpPr>
          <p:grpSpPr bwMode="auto">
            <a:xfrm>
              <a:off x="2256" y="192"/>
              <a:ext cx="2064" cy="250"/>
              <a:chOff x="3072" y="1872"/>
              <a:chExt cx="2064" cy="250"/>
            </a:xfrm>
          </p:grpSpPr>
          <p:sp>
            <p:nvSpPr>
              <p:cNvPr id="12319" name="AutoShape 1046"/>
              <p:cNvSpPr>
                <a:spLocks noChangeArrowheads="1"/>
              </p:cNvSpPr>
              <p:nvPr/>
            </p:nvSpPr>
            <p:spPr bwMode="auto">
              <a:xfrm>
                <a:off x="3072" y="1920"/>
                <a:ext cx="288" cy="192"/>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en-US"/>
              </a:p>
            </p:txBody>
          </p:sp>
          <p:sp>
            <p:nvSpPr>
              <p:cNvPr id="12320" name="Text Box 1047"/>
              <p:cNvSpPr txBox="1">
                <a:spLocks noChangeArrowheads="1"/>
              </p:cNvSpPr>
              <p:nvPr/>
            </p:nvSpPr>
            <p:spPr bwMode="auto">
              <a:xfrm>
                <a:off x="3408" y="1872"/>
                <a:ext cx="1728" cy="250"/>
              </a:xfrm>
              <a:prstGeom prst="rect">
                <a:avLst/>
              </a:prstGeom>
              <a:noFill/>
              <a:ln w="9525">
                <a:noFill/>
                <a:miter lim="800000"/>
                <a:headEnd/>
                <a:tailEnd/>
              </a:ln>
            </p:spPr>
            <p:txBody>
              <a:bodyPr>
                <a:spAutoFit/>
              </a:bodyPr>
              <a:lstStyle/>
              <a:p>
                <a:pPr>
                  <a:spcBef>
                    <a:spcPct val="50000"/>
                  </a:spcBef>
                </a:pPr>
                <a:r>
                  <a:rPr lang="en-US" sz="2000">
                    <a:solidFill>
                      <a:srgbClr val="0000FF"/>
                    </a:solidFill>
                  </a:rPr>
                  <a:t>Upgrade to #11</a:t>
                </a:r>
              </a:p>
            </p:txBody>
          </p:sp>
        </p:grpSp>
        <p:grpSp>
          <p:nvGrpSpPr>
            <p:cNvPr id="12316" name="Group 1048"/>
            <p:cNvGrpSpPr>
              <a:grpSpLocks/>
            </p:cNvGrpSpPr>
            <p:nvPr/>
          </p:nvGrpSpPr>
          <p:grpSpPr bwMode="auto">
            <a:xfrm>
              <a:off x="2256" y="480"/>
              <a:ext cx="2064" cy="250"/>
              <a:chOff x="3072" y="1872"/>
              <a:chExt cx="2064" cy="250"/>
            </a:xfrm>
          </p:grpSpPr>
          <p:sp>
            <p:nvSpPr>
              <p:cNvPr id="12317" name="AutoShape 1049"/>
              <p:cNvSpPr>
                <a:spLocks noChangeArrowheads="1"/>
              </p:cNvSpPr>
              <p:nvPr/>
            </p:nvSpPr>
            <p:spPr bwMode="auto">
              <a:xfrm>
                <a:off x="3072" y="1920"/>
                <a:ext cx="288" cy="192"/>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en-US"/>
              </a:p>
            </p:txBody>
          </p:sp>
          <p:sp>
            <p:nvSpPr>
              <p:cNvPr id="12318" name="Text Box 1050"/>
              <p:cNvSpPr txBox="1">
                <a:spLocks noChangeArrowheads="1"/>
              </p:cNvSpPr>
              <p:nvPr/>
            </p:nvSpPr>
            <p:spPr bwMode="auto">
              <a:xfrm>
                <a:off x="3408" y="1872"/>
                <a:ext cx="1728" cy="250"/>
              </a:xfrm>
              <a:prstGeom prst="rect">
                <a:avLst/>
              </a:prstGeom>
              <a:noFill/>
              <a:ln w="9525">
                <a:noFill/>
                <a:miter lim="800000"/>
                <a:headEnd/>
                <a:tailEnd/>
              </a:ln>
            </p:spPr>
            <p:txBody>
              <a:bodyPr>
                <a:spAutoFit/>
              </a:bodyPr>
              <a:lstStyle/>
              <a:p>
                <a:pPr>
                  <a:spcBef>
                    <a:spcPct val="50000"/>
                  </a:spcBef>
                </a:pPr>
                <a:r>
                  <a:rPr lang="en-US" sz="2000">
                    <a:solidFill>
                      <a:srgbClr val="0000FF"/>
                    </a:solidFill>
                  </a:rPr>
                  <a:t>Upgrade to #11</a:t>
                </a:r>
              </a:p>
            </p:txBody>
          </p:sp>
        </p:grpSp>
      </p:grpSp>
      <p:sp>
        <p:nvSpPr>
          <p:cNvPr id="29728" name="Rectangle 1056"/>
          <p:cNvSpPr>
            <a:spLocks noChangeArrowheads="1"/>
          </p:cNvSpPr>
          <p:nvPr/>
        </p:nvSpPr>
        <p:spPr bwMode="auto">
          <a:xfrm>
            <a:off x="457200" y="6172200"/>
            <a:ext cx="7315200" cy="609600"/>
          </a:xfrm>
          <a:prstGeom prst="rect">
            <a:avLst/>
          </a:prstGeom>
          <a:noFill/>
          <a:ln w="9525">
            <a:noFill/>
            <a:miter lim="800000"/>
            <a:headEnd/>
            <a:tailEnd/>
          </a:ln>
        </p:spPr>
        <p:txBody>
          <a:bodyPr/>
          <a:lstStyle/>
          <a:p>
            <a:pPr marL="533400" indent="-533400">
              <a:spcBef>
                <a:spcPct val="20000"/>
              </a:spcBef>
              <a:buFontTx/>
              <a:buAutoNum type="arabicPeriod" startAt="13"/>
            </a:pPr>
            <a:r>
              <a:rPr lang="en-US" sz="2800" b="1" dirty="0">
                <a:solidFill>
                  <a:srgbClr val="FF0000"/>
                </a:solidFill>
              </a:rPr>
              <a:t> Chronic renal failure</a:t>
            </a:r>
            <a:r>
              <a:rPr lang="en-US" sz="2800" b="1" dirty="0"/>
              <a:t>  </a:t>
            </a:r>
            <a:r>
              <a:rPr lang="en-US" sz="2000" dirty="0"/>
              <a:t>(final Diagnosis)</a:t>
            </a:r>
            <a:endParaRPr lang="en-US" sz="2800" b="1" dirty="0"/>
          </a:p>
        </p:txBody>
      </p:sp>
      <p:grpSp>
        <p:nvGrpSpPr>
          <p:cNvPr id="11" name="Group 1063"/>
          <p:cNvGrpSpPr>
            <a:grpSpLocks/>
          </p:cNvGrpSpPr>
          <p:nvPr/>
        </p:nvGrpSpPr>
        <p:grpSpPr bwMode="auto">
          <a:xfrm>
            <a:off x="5029200" y="4953000"/>
            <a:ext cx="3124200" cy="777875"/>
            <a:chOff x="3168" y="3120"/>
            <a:chExt cx="1968" cy="490"/>
          </a:xfrm>
        </p:grpSpPr>
        <p:sp>
          <p:nvSpPr>
            <p:cNvPr id="12311" name="AutoShape 1030"/>
            <p:cNvSpPr>
              <a:spLocks noChangeArrowheads="1"/>
            </p:cNvSpPr>
            <p:nvPr/>
          </p:nvSpPr>
          <p:spPr bwMode="auto">
            <a:xfrm>
              <a:off x="3360" y="3408"/>
              <a:ext cx="288" cy="192"/>
            </a:xfrm>
            <a:prstGeom prst="rightArrow">
              <a:avLst>
                <a:gd name="adj1" fmla="val 50000"/>
                <a:gd name="adj2" fmla="val 37500"/>
              </a:avLst>
            </a:prstGeom>
            <a:solidFill>
              <a:srgbClr val="FF0000"/>
            </a:solidFill>
            <a:ln w="9525">
              <a:solidFill>
                <a:schemeClr val="tx1"/>
              </a:solidFill>
              <a:miter lim="800000"/>
              <a:headEnd/>
              <a:tailEnd/>
            </a:ln>
          </p:spPr>
          <p:txBody>
            <a:bodyPr wrap="none" anchor="ctr"/>
            <a:lstStyle/>
            <a:p>
              <a:endParaRPr lang="en-US"/>
            </a:p>
          </p:txBody>
        </p:sp>
        <p:sp>
          <p:nvSpPr>
            <p:cNvPr id="12312" name="Text Box 1031"/>
            <p:cNvSpPr txBox="1">
              <a:spLocks noChangeArrowheads="1"/>
            </p:cNvSpPr>
            <p:nvPr/>
          </p:nvSpPr>
          <p:spPr bwMode="auto">
            <a:xfrm>
              <a:off x="3696" y="3360"/>
              <a:ext cx="1440" cy="250"/>
            </a:xfrm>
            <a:prstGeom prst="rect">
              <a:avLst/>
            </a:prstGeom>
            <a:noFill/>
            <a:ln w="9525">
              <a:noFill/>
              <a:miter lim="800000"/>
              <a:headEnd/>
              <a:tailEnd/>
            </a:ln>
          </p:spPr>
          <p:txBody>
            <a:bodyPr>
              <a:spAutoFit/>
            </a:bodyPr>
            <a:lstStyle/>
            <a:p>
              <a:pPr>
                <a:spcBef>
                  <a:spcPct val="50000"/>
                </a:spcBef>
              </a:pPr>
              <a:r>
                <a:rPr lang="en-US" sz="2000">
                  <a:solidFill>
                    <a:srgbClr val="FF0000"/>
                  </a:solidFill>
                </a:rPr>
                <a:t>Upgrade to #13</a:t>
              </a:r>
            </a:p>
          </p:txBody>
        </p:sp>
        <p:sp>
          <p:nvSpPr>
            <p:cNvPr id="12313" name="AutoShape 1058"/>
            <p:cNvSpPr>
              <a:spLocks noChangeArrowheads="1"/>
            </p:cNvSpPr>
            <p:nvPr/>
          </p:nvSpPr>
          <p:spPr bwMode="auto">
            <a:xfrm>
              <a:off x="3168" y="3168"/>
              <a:ext cx="288" cy="192"/>
            </a:xfrm>
            <a:prstGeom prst="rightArrow">
              <a:avLst>
                <a:gd name="adj1" fmla="val 50000"/>
                <a:gd name="adj2" fmla="val 37500"/>
              </a:avLst>
            </a:prstGeom>
            <a:solidFill>
              <a:srgbClr val="FF0000"/>
            </a:solidFill>
            <a:ln w="9525">
              <a:solidFill>
                <a:schemeClr val="tx1"/>
              </a:solidFill>
              <a:miter lim="800000"/>
              <a:headEnd/>
              <a:tailEnd/>
            </a:ln>
          </p:spPr>
          <p:txBody>
            <a:bodyPr wrap="none" anchor="ctr"/>
            <a:lstStyle/>
            <a:p>
              <a:endParaRPr lang="en-US"/>
            </a:p>
          </p:txBody>
        </p:sp>
        <p:sp>
          <p:nvSpPr>
            <p:cNvPr id="12314" name="Text Box 1059"/>
            <p:cNvSpPr txBox="1">
              <a:spLocks noChangeArrowheads="1"/>
            </p:cNvSpPr>
            <p:nvPr/>
          </p:nvSpPr>
          <p:spPr bwMode="auto">
            <a:xfrm>
              <a:off x="3504" y="3120"/>
              <a:ext cx="1440" cy="250"/>
            </a:xfrm>
            <a:prstGeom prst="rect">
              <a:avLst/>
            </a:prstGeom>
            <a:noFill/>
            <a:ln w="9525">
              <a:noFill/>
              <a:miter lim="800000"/>
              <a:headEnd/>
              <a:tailEnd/>
            </a:ln>
          </p:spPr>
          <p:txBody>
            <a:bodyPr>
              <a:spAutoFit/>
            </a:bodyPr>
            <a:lstStyle/>
            <a:p>
              <a:pPr>
                <a:spcBef>
                  <a:spcPct val="50000"/>
                </a:spcBef>
              </a:pPr>
              <a:r>
                <a:rPr lang="en-US" sz="2000">
                  <a:solidFill>
                    <a:srgbClr val="FF0000"/>
                  </a:solidFill>
                </a:rPr>
                <a:t>Upgrade to #13</a:t>
              </a:r>
            </a:p>
          </p:txBody>
        </p:sp>
      </p:grpSp>
      <p:grpSp>
        <p:nvGrpSpPr>
          <p:cNvPr id="12" name="Group 1060"/>
          <p:cNvGrpSpPr>
            <a:grpSpLocks/>
          </p:cNvGrpSpPr>
          <p:nvPr/>
        </p:nvGrpSpPr>
        <p:grpSpPr bwMode="auto">
          <a:xfrm>
            <a:off x="4724400" y="1981200"/>
            <a:ext cx="2819400" cy="396875"/>
            <a:chOff x="3408" y="2160"/>
            <a:chExt cx="1776" cy="250"/>
          </a:xfrm>
        </p:grpSpPr>
        <p:sp>
          <p:nvSpPr>
            <p:cNvPr id="12309" name="AutoShape 1061"/>
            <p:cNvSpPr>
              <a:spLocks noChangeArrowheads="1"/>
            </p:cNvSpPr>
            <p:nvPr/>
          </p:nvSpPr>
          <p:spPr bwMode="auto">
            <a:xfrm>
              <a:off x="3408" y="2208"/>
              <a:ext cx="288" cy="192"/>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en-US"/>
            </a:p>
          </p:txBody>
        </p:sp>
        <p:sp>
          <p:nvSpPr>
            <p:cNvPr id="12310" name="Text Box 1062"/>
            <p:cNvSpPr txBox="1">
              <a:spLocks noChangeArrowheads="1"/>
            </p:cNvSpPr>
            <p:nvPr/>
          </p:nvSpPr>
          <p:spPr bwMode="auto">
            <a:xfrm>
              <a:off x="3744" y="2160"/>
              <a:ext cx="1440" cy="250"/>
            </a:xfrm>
            <a:prstGeom prst="rect">
              <a:avLst/>
            </a:prstGeom>
            <a:noFill/>
            <a:ln w="9525">
              <a:noFill/>
              <a:miter lim="800000"/>
              <a:headEnd/>
              <a:tailEnd/>
            </a:ln>
          </p:spPr>
          <p:txBody>
            <a:bodyPr>
              <a:spAutoFit/>
            </a:bodyPr>
            <a:lstStyle/>
            <a:p>
              <a:pPr>
                <a:spcBef>
                  <a:spcPct val="50000"/>
                </a:spcBef>
              </a:pPr>
              <a:r>
                <a:rPr lang="en-US" sz="2000"/>
                <a:t>Upgrade to #7</a:t>
              </a:r>
            </a:p>
          </p:txBody>
        </p:sp>
      </p:grpSp>
      <p:grpSp>
        <p:nvGrpSpPr>
          <p:cNvPr id="13" name="Group 1075"/>
          <p:cNvGrpSpPr>
            <a:grpSpLocks/>
          </p:cNvGrpSpPr>
          <p:nvPr/>
        </p:nvGrpSpPr>
        <p:grpSpPr bwMode="auto">
          <a:xfrm>
            <a:off x="3581400" y="1143000"/>
            <a:ext cx="2819400" cy="777875"/>
            <a:chOff x="2256" y="720"/>
            <a:chExt cx="1776" cy="490"/>
          </a:xfrm>
        </p:grpSpPr>
        <p:grpSp>
          <p:nvGrpSpPr>
            <p:cNvPr id="12303" name="Group 1074"/>
            <p:cNvGrpSpPr>
              <a:grpSpLocks/>
            </p:cNvGrpSpPr>
            <p:nvPr/>
          </p:nvGrpSpPr>
          <p:grpSpPr bwMode="auto">
            <a:xfrm>
              <a:off x="2256" y="720"/>
              <a:ext cx="1776" cy="250"/>
              <a:chOff x="2256" y="720"/>
              <a:chExt cx="1776" cy="250"/>
            </a:xfrm>
          </p:grpSpPr>
          <p:sp>
            <p:nvSpPr>
              <p:cNvPr id="12307" name="AutoShape 1066"/>
              <p:cNvSpPr>
                <a:spLocks noChangeArrowheads="1"/>
              </p:cNvSpPr>
              <p:nvPr/>
            </p:nvSpPr>
            <p:spPr bwMode="auto">
              <a:xfrm>
                <a:off x="2256" y="768"/>
                <a:ext cx="288" cy="192"/>
              </a:xfrm>
              <a:prstGeom prst="rightArrow">
                <a:avLst>
                  <a:gd name="adj1" fmla="val 50000"/>
                  <a:gd name="adj2" fmla="val 37500"/>
                </a:avLst>
              </a:prstGeom>
              <a:solidFill>
                <a:schemeClr val="bg2"/>
              </a:solidFill>
              <a:ln w="9525">
                <a:solidFill>
                  <a:schemeClr val="tx1"/>
                </a:solidFill>
                <a:miter lim="800000"/>
                <a:headEnd/>
                <a:tailEnd/>
              </a:ln>
            </p:spPr>
            <p:txBody>
              <a:bodyPr wrap="none" anchor="ctr"/>
              <a:lstStyle/>
              <a:p>
                <a:endParaRPr lang="en-US"/>
              </a:p>
            </p:txBody>
          </p:sp>
          <p:sp>
            <p:nvSpPr>
              <p:cNvPr id="12308" name="Text Box 1067"/>
              <p:cNvSpPr txBox="1">
                <a:spLocks noChangeArrowheads="1"/>
              </p:cNvSpPr>
              <p:nvPr/>
            </p:nvSpPr>
            <p:spPr bwMode="auto">
              <a:xfrm>
                <a:off x="2592" y="720"/>
                <a:ext cx="1440" cy="250"/>
              </a:xfrm>
              <a:prstGeom prst="rect">
                <a:avLst/>
              </a:prstGeom>
              <a:noFill/>
              <a:ln w="9525">
                <a:noFill/>
                <a:miter lim="800000"/>
                <a:headEnd/>
                <a:tailEnd/>
              </a:ln>
            </p:spPr>
            <p:txBody>
              <a:bodyPr>
                <a:spAutoFit/>
              </a:bodyPr>
              <a:lstStyle/>
              <a:p>
                <a:pPr>
                  <a:spcBef>
                    <a:spcPct val="50000"/>
                  </a:spcBef>
                </a:pPr>
                <a:r>
                  <a:rPr lang="en-US" sz="2000">
                    <a:solidFill>
                      <a:srgbClr val="FF6699"/>
                    </a:solidFill>
                  </a:rPr>
                  <a:t>Upgrade to #13</a:t>
                </a:r>
              </a:p>
            </p:txBody>
          </p:sp>
        </p:grpSp>
        <p:grpSp>
          <p:nvGrpSpPr>
            <p:cNvPr id="12304" name="Group 1073"/>
            <p:cNvGrpSpPr>
              <a:grpSpLocks/>
            </p:cNvGrpSpPr>
            <p:nvPr/>
          </p:nvGrpSpPr>
          <p:grpSpPr bwMode="auto">
            <a:xfrm>
              <a:off x="2256" y="960"/>
              <a:ext cx="1776" cy="250"/>
              <a:chOff x="2256" y="960"/>
              <a:chExt cx="1776" cy="250"/>
            </a:xfrm>
          </p:grpSpPr>
          <p:sp>
            <p:nvSpPr>
              <p:cNvPr id="12305" name="AutoShape 1069"/>
              <p:cNvSpPr>
                <a:spLocks noChangeArrowheads="1"/>
              </p:cNvSpPr>
              <p:nvPr/>
            </p:nvSpPr>
            <p:spPr bwMode="auto">
              <a:xfrm>
                <a:off x="2256" y="1008"/>
                <a:ext cx="288" cy="192"/>
              </a:xfrm>
              <a:prstGeom prst="rightArrow">
                <a:avLst>
                  <a:gd name="adj1" fmla="val 50000"/>
                  <a:gd name="adj2" fmla="val 37500"/>
                </a:avLst>
              </a:prstGeom>
              <a:solidFill>
                <a:schemeClr val="bg2"/>
              </a:solidFill>
              <a:ln w="9525">
                <a:solidFill>
                  <a:schemeClr val="tx1"/>
                </a:solidFill>
                <a:miter lim="800000"/>
                <a:headEnd/>
                <a:tailEnd/>
              </a:ln>
            </p:spPr>
            <p:txBody>
              <a:bodyPr wrap="none" anchor="ctr"/>
              <a:lstStyle/>
              <a:p>
                <a:endParaRPr lang="en-US"/>
              </a:p>
            </p:txBody>
          </p:sp>
          <p:sp>
            <p:nvSpPr>
              <p:cNvPr id="12306" name="Text Box 1070"/>
              <p:cNvSpPr txBox="1">
                <a:spLocks noChangeArrowheads="1"/>
              </p:cNvSpPr>
              <p:nvPr/>
            </p:nvSpPr>
            <p:spPr bwMode="auto">
              <a:xfrm>
                <a:off x="2592" y="960"/>
                <a:ext cx="1440" cy="250"/>
              </a:xfrm>
              <a:prstGeom prst="rect">
                <a:avLst/>
              </a:prstGeom>
              <a:noFill/>
              <a:ln w="9525">
                <a:noFill/>
                <a:miter lim="800000"/>
                <a:headEnd/>
                <a:tailEnd/>
              </a:ln>
            </p:spPr>
            <p:txBody>
              <a:bodyPr>
                <a:spAutoFit/>
              </a:bodyPr>
              <a:lstStyle/>
              <a:p>
                <a:pPr>
                  <a:spcBef>
                    <a:spcPct val="50000"/>
                  </a:spcBef>
                </a:pPr>
                <a:r>
                  <a:rPr lang="en-US" sz="2000">
                    <a:solidFill>
                      <a:srgbClr val="FF6699"/>
                    </a:solidFill>
                  </a:rPr>
                  <a:t>Upgrade to #13</a:t>
                </a:r>
              </a:p>
            </p:txBody>
          </p:sp>
        </p:grpSp>
      </p:grpSp>
      <p:grpSp>
        <p:nvGrpSpPr>
          <p:cNvPr id="16" name="Group 1076"/>
          <p:cNvGrpSpPr>
            <a:grpSpLocks/>
          </p:cNvGrpSpPr>
          <p:nvPr/>
        </p:nvGrpSpPr>
        <p:grpSpPr bwMode="auto">
          <a:xfrm>
            <a:off x="2895600" y="2438400"/>
            <a:ext cx="2322513" cy="396875"/>
            <a:chOff x="1824" y="1536"/>
            <a:chExt cx="1463" cy="250"/>
          </a:xfrm>
        </p:grpSpPr>
        <p:sp>
          <p:nvSpPr>
            <p:cNvPr id="12301" name="Text Box 1064"/>
            <p:cNvSpPr txBox="1">
              <a:spLocks noChangeArrowheads="1"/>
            </p:cNvSpPr>
            <p:nvPr/>
          </p:nvSpPr>
          <p:spPr bwMode="auto">
            <a:xfrm>
              <a:off x="2160" y="1536"/>
              <a:ext cx="1127" cy="250"/>
            </a:xfrm>
            <a:prstGeom prst="rect">
              <a:avLst/>
            </a:prstGeom>
            <a:noFill/>
            <a:ln w="9525">
              <a:noFill/>
              <a:miter lim="800000"/>
              <a:headEnd/>
              <a:tailEnd/>
            </a:ln>
          </p:spPr>
          <p:txBody>
            <a:bodyPr wrap="none">
              <a:spAutoFit/>
            </a:bodyPr>
            <a:lstStyle/>
            <a:p>
              <a:r>
                <a:rPr lang="en-US" sz="2000"/>
                <a:t>resolved  9/27</a:t>
              </a:r>
            </a:p>
          </p:txBody>
        </p:sp>
        <p:sp>
          <p:nvSpPr>
            <p:cNvPr id="12302" name="AutoShape 1071"/>
            <p:cNvSpPr>
              <a:spLocks noChangeArrowheads="1"/>
            </p:cNvSpPr>
            <p:nvPr/>
          </p:nvSpPr>
          <p:spPr bwMode="auto">
            <a:xfrm>
              <a:off x="1824" y="1584"/>
              <a:ext cx="288" cy="192"/>
            </a:xfrm>
            <a:prstGeom prst="rightArrow">
              <a:avLst>
                <a:gd name="adj1" fmla="val 50000"/>
                <a:gd name="adj2" fmla="val 37500"/>
              </a:avLst>
            </a:prstGeom>
            <a:solidFill>
              <a:schemeClr val="bg2"/>
            </a:solidFill>
            <a:ln w="9525">
              <a:solidFill>
                <a:schemeClr val="tx1"/>
              </a:solidFill>
              <a:miter lim="800000"/>
              <a:headEnd/>
              <a:tailEnd/>
            </a:ln>
          </p:spPr>
          <p:txBody>
            <a:bodyPr wrap="none" anchor="ctr"/>
            <a:lstStyle/>
            <a:p>
              <a:endParaRPr lang="en-US"/>
            </a:p>
          </p:txBody>
        </p:sp>
      </p:grpSp>
      <p:cxnSp>
        <p:nvCxnSpPr>
          <p:cNvPr id="54" name="Straight Connector 53"/>
          <p:cNvCxnSpPr/>
          <p:nvPr/>
        </p:nvCxnSpPr>
        <p:spPr>
          <a:xfrm>
            <a:off x="533400" y="6172200"/>
            <a:ext cx="6324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dissolve">
                                      <p:cBhvr>
                                        <p:cTn id="7" dur="500"/>
                                        <p:tgtEl>
                                          <p:spTgt spid="29699">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9699">
                                            <p:txEl>
                                              <p:pRg st="1" end="1"/>
                                            </p:txEl>
                                          </p:spTgt>
                                        </p:tgtEl>
                                        <p:attrNameLst>
                                          <p:attrName>style.visibility</p:attrName>
                                        </p:attrNameLst>
                                      </p:cBhvr>
                                      <p:to>
                                        <p:strVal val="visible"/>
                                      </p:to>
                                    </p:set>
                                    <p:animEffect transition="in" filter="dissolve">
                                      <p:cBhvr>
                                        <p:cTn id="10" dur="500"/>
                                        <p:tgtEl>
                                          <p:spTgt spid="29699">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29699">
                                            <p:txEl>
                                              <p:pRg st="2" end="2"/>
                                            </p:txEl>
                                          </p:spTgt>
                                        </p:tgtEl>
                                        <p:attrNameLst>
                                          <p:attrName>style.visibility</p:attrName>
                                        </p:attrNameLst>
                                      </p:cBhvr>
                                      <p:to>
                                        <p:strVal val="visible"/>
                                      </p:to>
                                    </p:set>
                                    <p:animEffect transition="in" filter="dissolve">
                                      <p:cBhvr>
                                        <p:cTn id="13" dur="500"/>
                                        <p:tgtEl>
                                          <p:spTgt spid="29699">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9699">
                                            <p:txEl>
                                              <p:pRg st="3" end="3"/>
                                            </p:txEl>
                                          </p:spTgt>
                                        </p:tgtEl>
                                        <p:attrNameLst>
                                          <p:attrName>style.visibility</p:attrName>
                                        </p:attrNameLst>
                                      </p:cBhvr>
                                      <p:to>
                                        <p:strVal val="visible"/>
                                      </p:to>
                                    </p:set>
                                    <p:animEffect transition="in" filter="dissolve">
                                      <p:cBhvr>
                                        <p:cTn id="16" dur="500"/>
                                        <p:tgtEl>
                                          <p:spTgt spid="29699">
                                            <p:txEl>
                                              <p:pRg st="3" end="3"/>
                                            </p:txEl>
                                          </p:spTgt>
                                        </p:tgtEl>
                                      </p:cBhvr>
                                    </p:animEffect>
                                  </p:childTnLst>
                                </p:cTn>
                              </p:par>
                            </p:childTnLst>
                          </p:cTn>
                        </p:par>
                        <p:par>
                          <p:cTn id="17" fill="hold">
                            <p:stCondLst>
                              <p:cond delay="500"/>
                            </p:stCondLst>
                            <p:childTnLst>
                              <p:par>
                                <p:cTn id="18" presetID="9" presetClass="entr" presetSubtype="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dissolve">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29700">
                                            <p:txEl>
                                              <p:pRg st="0" end="0"/>
                                            </p:txEl>
                                          </p:spTgt>
                                        </p:tgtEl>
                                        <p:attrNameLst>
                                          <p:attrName>style.visibility</p:attrName>
                                        </p:attrNameLst>
                                      </p:cBhvr>
                                      <p:to>
                                        <p:strVal val="visible"/>
                                      </p:to>
                                    </p:set>
                                    <p:animEffect transition="in" filter="dissolve">
                                      <p:cBhvr>
                                        <p:cTn id="25" dur="500"/>
                                        <p:tgtEl>
                                          <p:spTgt spid="29700">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0-#ppt_w/2"/>
                                          </p:val>
                                        </p:tav>
                                        <p:tav tm="100000">
                                          <p:val>
                                            <p:strVal val="#ppt_x"/>
                                          </p:val>
                                        </p:tav>
                                      </p:tavLst>
                                    </p:anim>
                                    <p:anim calcmode="lin" valueType="num">
                                      <p:cBhvr additive="base">
                                        <p:cTn id="31"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29700">
                                            <p:txEl>
                                              <p:pRg st="1" end="1"/>
                                            </p:txEl>
                                          </p:spTgt>
                                        </p:tgtEl>
                                        <p:attrNameLst>
                                          <p:attrName>style.visibility</p:attrName>
                                        </p:attrNameLst>
                                      </p:cBhvr>
                                      <p:to>
                                        <p:strVal val="visible"/>
                                      </p:to>
                                    </p:set>
                                    <p:animEffect transition="in" filter="dissolve">
                                      <p:cBhvr>
                                        <p:cTn id="36" dur="500"/>
                                        <p:tgtEl>
                                          <p:spTgt spid="29700">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0-#ppt_w/2"/>
                                          </p:val>
                                        </p:tav>
                                        <p:tav tm="100000">
                                          <p:val>
                                            <p:strVal val="#ppt_x"/>
                                          </p:val>
                                        </p:tav>
                                      </p:tavLst>
                                    </p:anim>
                                    <p:anim calcmode="lin" valueType="num">
                                      <p:cBhvr additive="base">
                                        <p:cTn id="42"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500" fill="hold"/>
                                        <p:tgtEl>
                                          <p:spTgt spid="5"/>
                                        </p:tgtEl>
                                        <p:attrNameLst>
                                          <p:attrName>ppt_x</p:attrName>
                                        </p:attrNameLst>
                                      </p:cBhvr>
                                      <p:tavLst>
                                        <p:tav tm="0">
                                          <p:val>
                                            <p:strVal val="0-#ppt_w/2"/>
                                          </p:val>
                                        </p:tav>
                                        <p:tav tm="100000">
                                          <p:val>
                                            <p:strVal val="#ppt_x"/>
                                          </p:val>
                                        </p:tav>
                                      </p:tavLst>
                                    </p:anim>
                                    <p:anim calcmode="lin" valueType="num">
                                      <p:cBhvr additive="base">
                                        <p:cTn id="4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29728"/>
                                        </p:tgtEl>
                                        <p:attrNameLst>
                                          <p:attrName>style.visibility</p:attrName>
                                        </p:attrNameLst>
                                      </p:cBhvr>
                                      <p:to>
                                        <p:strVal val="visible"/>
                                      </p:to>
                                    </p:set>
                                    <p:animEffect transition="in" filter="dissolve">
                                      <p:cBhvr>
                                        <p:cTn id="53" dur="500"/>
                                        <p:tgtEl>
                                          <p:spTgt spid="29728"/>
                                        </p:tgtEl>
                                      </p:cBhvr>
                                    </p:animEffect>
                                  </p:childTnLst>
                                </p:cTn>
                              </p:par>
                              <p:par>
                                <p:cTn id="54" presetID="5" presetClass="entr" presetSubtype="10" fill="hold" nodeType="withEffect">
                                  <p:stCondLst>
                                    <p:cond delay="0"/>
                                  </p:stCondLst>
                                  <p:childTnLst>
                                    <p:set>
                                      <p:cBhvr>
                                        <p:cTn id="55" dur="1" fill="hold">
                                          <p:stCondLst>
                                            <p:cond delay="0"/>
                                          </p:stCondLst>
                                        </p:cTn>
                                        <p:tgtEl>
                                          <p:spTgt spid="54"/>
                                        </p:tgtEl>
                                        <p:attrNameLst>
                                          <p:attrName>style.visibility</p:attrName>
                                        </p:attrNameLst>
                                      </p:cBhvr>
                                      <p:to>
                                        <p:strVal val="visible"/>
                                      </p:to>
                                    </p:set>
                                    <p:animEffect transition="in" filter="checkerboard(across)">
                                      <p:cBhvr>
                                        <p:cTn id="56" dur="500"/>
                                        <p:tgtEl>
                                          <p:spTgt spid="54"/>
                                        </p:tgtEl>
                                      </p:cBhvr>
                                    </p:animEffect>
                                  </p:childTnLst>
                                </p:cTn>
                              </p:par>
                            </p:childTnLst>
                          </p:cTn>
                        </p:par>
                      </p:childTnLst>
                    </p:cTn>
                  </p:par>
                  <p:par>
                    <p:cTn id="57" fill="hold">
                      <p:stCondLst>
                        <p:cond delay="indefinite"/>
                      </p:stCondLst>
                      <p:childTnLst>
                        <p:par>
                          <p:cTn id="58" fill="hold">
                            <p:stCondLst>
                              <p:cond delay="0"/>
                            </p:stCondLst>
                            <p:childTnLst>
                              <p:par>
                                <p:cTn id="59" presetID="2" presetClass="entr" presetSubtype="3" fill="hold"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1+#ppt_w/2"/>
                                          </p:val>
                                        </p:tav>
                                        <p:tav tm="100000">
                                          <p:val>
                                            <p:strVal val="#ppt_x"/>
                                          </p:val>
                                        </p:tav>
                                      </p:tavLst>
                                    </p:anim>
                                    <p:anim calcmode="lin" valueType="num">
                                      <p:cBhvr additive="base">
                                        <p:cTn id="62" dur="500" fill="hold"/>
                                        <p:tgtEl>
                                          <p:spTgt spid="11"/>
                                        </p:tgtEl>
                                        <p:attrNameLst>
                                          <p:attrName>ppt_y</p:attrName>
                                        </p:attrNameLst>
                                      </p:cBhvr>
                                      <p:tavLst>
                                        <p:tav tm="0">
                                          <p:val>
                                            <p:strVal val="0-#ppt_h/2"/>
                                          </p:val>
                                        </p:tav>
                                        <p:tav tm="100000">
                                          <p:val>
                                            <p:strVal val="#ppt_y"/>
                                          </p:val>
                                        </p:tav>
                                      </p:tavLst>
                                    </p:anim>
                                  </p:childTnLst>
                                </p:cTn>
                              </p:par>
                            </p:childTnLst>
                          </p:cTn>
                        </p:par>
                        <p:par>
                          <p:cTn id="63" fill="hold">
                            <p:stCondLst>
                              <p:cond delay="500"/>
                            </p:stCondLst>
                            <p:childTnLst>
                              <p:par>
                                <p:cTn id="64" presetID="2" presetClass="entr" presetSubtype="2" fill="hold" nodeType="afterEffect">
                                  <p:stCondLst>
                                    <p:cond delay="2000"/>
                                  </p:stCondLst>
                                  <p:childTnLst>
                                    <p:set>
                                      <p:cBhvr>
                                        <p:cTn id="65" dur="1" fill="hold">
                                          <p:stCondLst>
                                            <p:cond delay="0"/>
                                          </p:stCondLst>
                                        </p:cTn>
                                        <p:tgtEl>
                                          <p:spTgt spid="13"/>
                                        </p:tgtEl>
                                        <p:attrNameLst>
                                          <p:attrName>style.visibility</p:attrName>
                                        </p:attrNameLst>
                                      </p:cBhvr>
                                      <p:to>
                                        <p:strVal val="visible"/>
                                      </p:to>
                                    </p:set>
                                    <p:anim calcmode="lin" valueType="num">
                                      <p:cBhvr additive="base">
                                        <p:cTn id="66" dur="500" fill="hold"/>
                                        <p:tgtEl>
                                          <p:spTgt spid="13"/>
                                        </p:tgtEl>
                                        <p:attrNameLst>
                                          <p:attrName>ppt_x</p:attrName>
                                        </p:attrNameLst>
                                      </p:cBhvr>
                                      <p:tavLst>
                                        <p:tav tm="0">
                                          <p:val>
                                            <p:strVal val="1+#ppt_w/2"/>
                                          </p:val>
                                        </p:tav>
                                        <p:tav tm="100000">
                                          <p:val>
                                            <p:strVal val="#ppt_x"/>
                                          </p:val>
                                        </p:tav>
                                      </p:tavLst>
                                    </p:anim>
                                    <p:anim calcmode="lin" valueType="num">
                                      <p:cBhvr additive="base">
                                        <p:cTn id="67"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nodeType="clickEffect">
                                  <p:stCondLst>
                                    <p:cond delay="0"/>
                                  </p:stCondLst>
                                  <p:childTnLst>
                                    <p:set>
                                      <p:cBhvr>
                                        <p:cTn id="71" dur="1" fill="hold">
                                          <p:stCondLst>
                                            <p:cond delay="0"/>
                                          </p:stCondLst>
                                        </p:cTn>
                                        <p:tgtEl>
                                          <p:spTgt spid="16"/>
                                        </p:tgtEl>
                                        <p:attrNameLst>
                                          <p:attrName>style.visibility</p:attrName>
                                        </p:attrNameLst>
                                      </p:cBhvr>
                                      <p:to>
                                        <p:strVal val="visible"/>
                                      </p:to>
                                    </p:set>
                                    <p:anim calcmode="lin" valueType="num">
                                      <p:cBhvr additive="base">
                                        <p:cTn id="72" dur="500" fill="hold"/>
                                        <p:tgtEl>
                                          <p:spTgt spid="16"/>
                                        </p:tgtEl>
                                        <p:attrNameLst>
                                          <p:attrName>ppt_x</p:attrName>
                                        </p:attrNameLst>
                                      </p:cBhvr>
                                      <p:tavLst>
                                        <p:tav tm="0">
                                          <p:val>
                                            <p:strVal val="0-#ppt_w/2"/>
                                          </p:val>
                                        </p:tav>
                                        <p:tav tm="100000">
                                          <p:val>
                                            <p:strVal val="#ppt_x"/>
                                          </p:val>
                                        </p:tav>
                                      </p:tavLst>
                                    </p:anim>
                                    <p:anim calcmode="lin" valueType="num">
                                      <p:cBhvr additive="base">
                                        <p:cTn id="73"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9" presetClass="emph" presetSubtype="0" nodeType="clickEffect">
                                  <p:stCondLst>
                                    <p:cond delay="0"/>
                                  </p:stCondLst>
                                  <p:childTnLst>
                                    <p:set>
                                      <p:cBhvr rctx="PPT">
                                        <p:cTn id="77" dur="indefinite"/>
                                        <p:tgtEl>
                                          <p:spTgt spid="12290">
                                            <p:txEl>
                                              <p:pRg st="0" end="0"/>
                                            </p:txEl>
                                          </p:spTgt>
                                        </p:tgtEl>
                                        <p:attrNameLst>
                                          <p:attrName>style.opacity</p:attrName>
                                        </p:attrNameLst>
                                      </p:cBhvr>
                                      <p:to>
                                        <p:strVal val="0.5"/>
                                      </p:to>
                                    </p:set>
                                    <p:animEffect filter="image" prLst="opacity: 0.5">
                                      <p:cBhvr rctx="IE">
                                        <p:cTn id="78" dur="indefinite"/>
                                        <p:tgtEl>
                                          <p:spTgt spid="12290">
                                            <p:txEl>
                                              <p:pRg st="0" end="0"/>
                                            </p:txEl>
                                          </p:spTgt>
                                        </p:tgtEl>
                                      </p:cBhvr>
                                    </p:animEffect>
                                  </p:childTnLst>
                                </p:cTn>
                              </p:par>
                              <p:par>
                                <p:cTn id="79" presetID="9" presetClass="emph" presetSubtype="0" nodeType="withEffect">
                                  <p:stCondLst>
                                    <p:cond delay="0"/>
                                  </p:stCondLst>
                                  <p:childTnLst>
                                    <p:set>
                                      <p:cBhvr rctx="PPT">
                                        <p:cTn id="80" dur="indefinite"/>
                                        <p:tgtEl>
                                          <p:spTgt spid="12290">
                                            <p:txEl>
                                              <p:pRg st="1" end="1"/>
                                            </p:txEl>
                                          </p:spTgt>
                                        </p:tgtEl>
                                        <p:attrNameLst>
                                          <p:attrName>style.opacity</p:attrName>
                                        </p:attrNameLst>
                                      </p:cBhvr>
                                      <p:to>
                                        <p:strVal val="0.5"/>
                                      </p:to>
                                    </p:set>
                                    <p:animEffect filter="image" prLst="opacity: 0.5">
                                      <p:cBhvr rctx="IE">
                                        <p:cTn id="81" dur="indefinite"/>
                                        <p:tgtEl>
                                          <p:spTgt spid="12290">
                                            <p:txEl>
                                              <p:pRg st="1" end="1"/>
                                            </p:txEl>
                                          </p:spTgt>
                                        </p:tgtEl>
                                      </p:cBhvr>
                                    </p:animEffect>
                                  </p:childTnLst>
                                </p:cTn>
                              </p:par>
                              <p:par>
                                <p:cTn id="82" presetID="9" presetClass="emph" presetSubtype="0" nodeType="withEffect">
                                  <p:stCondLst>
                                    <p:cond delay="0"/>
                                  </p:stCondLst>
                                  <p:childTnLst>
                                    <p:set>
                                      <p:cBhvr rctx="PPT">
                                        <p:cTn id="83" dur="indefinite"/>
                                        <p:tgtEl>
                                          <p:spTgt spid="12290">
                                            <p:txEl>
                                              <p:pRg st="2" end="2"/>
                                            </p:txEl>
                                          </p:spTgt>
                                        </p:tgtEl>
                                        <p:attrNameLst>
                                          <p:attrName>style.opacity</p:attrName>
                                        </p:attrNameLst>
                                      </p:cBhvr>
                                      <p:to>
                                        <p:strVal val="0.5"/>
                                      </p:to>
                                    </p:set>
                                    <p:animEffect filter="image" prLst="opacity: 0.5">
                                      <p:cBhvr rctx="IE">
                                        <p:cTn id="84" dur="indefinite"/>
                                        <p:tgtEl>
                                          <p:spTgt spid="12290">
                                            <p:txEl>
                                              <p:pRg st="2" end="2"/>
                                            </p:txEl>
                                          </p:spTgt>
                                        </p:tgtEl>
                                      </p:cBhvr>
                                    </p:animEffect>
                                  </p:childTnLst>
                                </p:cTn>
                              </p:par>
                              <p:par>
                                <p:cTn id="85" presetID="9" presetClass="emph" presetSubtype="0" nodeType="withEffect">
                                  <p:stCondLst>
                                    <p:cond delay="0"/>
                                  </p:stCondLst>
                                  <p:childTnLst>
                                    <p:set>
                                      <p:cBhvr rctx="PPT">
                                        <p:cTn id="86" dur="indefinite"/>
                                        <p:tgtEl>
                                          <p:spTgt spid="12290">
                                            <p:txEl>
                                              <p:pRg st="3" end="3"/>
                                            </p:txEl>
                                          </p:spTgt>
                                        </p:tgtEl>
                                        <p:attrNameLst>
                                          <p:attrName>style.opacity</p:attrName>
                                        </p:attrNameLst>
                                      </p:cBhvr>
                                      <p:to>
                                        <p:strVal val="0.5"/>
                                      </p:to>
                                    </p:set>
                                    <p:animEffect filter="image" prLst="opacity: 0.5">
                                      <p:cBhvr rctx="IE">
                                        <p:cTn id="87" dur="indefinite"/>
                                        <p:tgtEl>
                                          <p:spTgt spid="12290">
                                            <p:txEl>
                                              <p:pRg st="3" end="3"/>
                                            </p:txEl>
                                          </p:spTgt>
                                        </p:tgtEl>
                                      </p:cBhvr>
                                    </p:animEffect>
                                  </p:childTnLst>
                                </p:cTn>
                              </p:par>
                              <p:par>
                                <p:cTn id="88" presetID="9" presetClass="emph" presetSubtype="0" nodeType="withEffect">
                                  <p:stCondLst>
                                    <p:cond delay="0"/>
                                  </p:stCondLst>
                                  <p:childTnLst>
                                    <p:set>
                                      <p:cBhvr rctx="PPT">
                                        <p:cTn id="89" dur="indefinite"/>
                                        <p:tgtEl>
                                          <p:spTgt spid="12290">
                                            <p:txEl>
                                              <p:pRg st="4" end="4"/>
                                            </p:txEl>
                                          </p:spTgt>
                                        </p:tgtEl>
                                        <p:attrNameLst>
                                          <p:attrName>style.opacity</p:attrName>
                                        </p:attrNameLst>
                                      </p:cBhvr>
                                      <p:to>
                                        <p:strVal val="0.5"/>
                                      </p:to>
                                    </p:set>
                                    <p:animEffect filter="image" prLst="opacity: 0.5">
                                      <p:cBhvr rctx="IE">
                                        <p:cTn id="90" dur="indefinite"/>
                                        <p:tgtEl>
                                          <p:spTgt spid="12290">
                                            <p:txEl>
                                              <p:pRg st="4" end="4"/>
                                            </p:txEl>
                                          </p:spTgt>
                                        </p:tgtEl>
                                      </p:cBhvr>
                                    </p:animEffect>
                                  </p:childTnLst>
                                </p:cTn>
                              </p:par>
                              <p:par>
                                <p:cTn id="91" presetID="9" presetClass="emph" presetSubtype="0" nodeType="withEffect">
                                  <p:stCondLst>
                                    <p:cond delay="0"/>
                                  </p:stCondLst>
                                  <p:childTnLst>
                                    <p:set>
                                      <p:cBhvr rctx="PPT">
                                        <p:cTn id="92" dur="indefinite"/>
                                        <p:tgtEl>
                                          <p:spTgt spid="12290">
                                            <p:txEl>
                                              <p:pRg st="5" end="5"/>
                                            </p:txEl>
                                          </p:spTgt>
                                        </p:tgtEl>
                                        <p:attrNameLst>
                                          <p:attrName>style.opacity</p:attrName>
                                        </p:attrNameLst>
                                      </p:cBhvr>
                                      <p:to>
                                        <p:strVal val="0.5"/>
                                      </p:to>
                                    </p:set>
                                    <p:animEffect filter="image" prLst="opacity: 0.5">
                                      <p:cBhvr rctx="IE">
                                        <p:cTn id="93" dur="indefinite"/>
                                        <p:tgtEl>
                                          <p:spTgt spid="12290">
                                            <p:txEl>
                                              <p:pRg st="5" end="5"/>
                                            </p:txEl>
                                          </p:spTgt>
                                        </p:tgtEl>
                                      </p:cBhvr>
                                    </p:animEffect>
                                  </p:childTnLst>
                                </p:cTn>
                              </p:par>
                              <p:par>
                                <p:cTn id="94" presetID="9" presetClass="emph" presetSubtype="0" nodeType="withEffect">
                                  <p:stCondLst>
                                    <p:cond delay="0"/>
                                  </p:stCondLst>
                                  <p:childTnLst>
                                    <p:set>
                                      <p:cBhvr rctx="PPT">
                                        <p:cTn id="95" dur="indefinite"/>
                                        <p:tgtEl>
                                          <p:spTgt spid="29699">
                                            <p:txEl>
                                              <p:pRg st="0" end="0"/>
                                            </p:txEl>
                                          </p:spTgt>
                                        </p:tgtEl>
                                        <p:attrNameLst>
                                          <p:attrName>style.opacity</p:attrName>
                                        </p:attrNameLst>
                                      </p:cBhvr>
                                      <p:to>
                                        <p:strVal val="0.5"/>
                                      </p:to>
                                    </p:set>
                                    <p:animEffect filter="image" prLst="opacity: 0.5">
                                      <p:cBhvr rctx="IE">
                                        <p:cTn id="96" dur="indefinite"/>
                                        <p:tgtEl>
                                          <p:spTgt spid="29699">
                                            <p:txEl>
                                              <p:pRg st="0" end="0"/>
                                            </p:txEl>
                                          </p:spTgt>
                                        </p:tgtEl>
                                      </p:cBhvr>
                                    </p:animEffect>
                                  </p:childTnLst>
                                </p:cTn>
                              </p:par>
                              <p:par>
                                <p:cTn id="97" presetID="9" presetClass="emph" presetSubtype="0" nodeType="withEffect">
                                  <p:stCondLst>
                                    <p:cond delay="0"/>
                                  </p:stCondLst>
                                  <p:childTnLst>
                                    <p:set>
                                      <p:cBhvr rctx="PPT">
                                        <p:cTn id="98" dur="indefinite"/>
                                        <p:tgtEl>
                                          <p:spTgt spid="29699">
                                            <p:txEl>
                                              <p:pRg st="1" end="1"/>
                                            </p:txEl>
                                          </p:spTgt>
                                        </p:tgtEl>
                                        <p:attrNameLst>
                                          <p:attrName>style.opacity</p:attrName>
                                        </p:attrNameLst>
                                      </p:cBhvr>
                                      <p:to>
                                        <p:strVal val="0.5"/>
                                      </p:to>
                                    </p:set>
                                    <p:animEffect filter="image" prLst="opacity: 0.5">
                                      <p:cBhvr rctx="IE">
                                        <p:cTn id="99" dur="indefinite"/>
                                        <p:tgtEl>
                                          <p:spTgt spid="29699">
                                            <p:txEl>
                                              <p:pRg st="1" end="1"/>
                                            </p:txEl>
                                          </p:spTgt>
                                        </p:tgtEl>
                                      </p:cBhvr>
                                    </p:animEffect>
                                  </p:childTnLst>
                                </p:cTn>
                              </p:par>
                              <p:par>
                                <p:cTn id="100" presetID="9" presetClass="emph" presetSubtype="0" nodeType="withEffect">
                                  <p:stCondLst>
                                    <p:cond delay="0"/>
                                  </p:stCondLst>
                                  <p:childTnLst>
                                    <p:set>
                                      <p:cBhvr rctx="PPT">
                                        <p:cTn id="101" dur="indefinite"/>
                                        <p:tgtEl>
                                          <p:spTgt spid="29699">
                                            <p:txEl>
                                              <p:pRg st="2" end="2"/>
                                            </p:txEl>
                                          </p:spTgt>
                                        </p:tgtEl>
                                        <p:attrNameLst>
                                          <p:attrName>style.opacity</p:attrName>
                                        </p:attrNameLst>
                                      </p:cBhvr>
                                      <p:to>
                                        <p:strVal val="0.5"/>
                                      </p:to>
                                    </p:set>
                                    <p:animEffect filter="image" prLst="opacity: 0.5">
                                      <p:cBhvr rctx="IE">
                                        <p:cTn id="102" dur="indefinite"/>
                                        <p:tgtEl>
                                          <p:spTgt spid="29699">
                                            <p:txEl>
                                              <p:pRg st="2" end="2"/>
                                            </p:txEl>
                                          </p:spTgt>
                                        </p:tgtEl>
                                      </p:cBhvr>
                                    </p:animEffect>
                                  </p:childTnLst>
                                </p:cTn>
                              </p:par>
                              <p:par>
                                <p:cTn id="103" presetID="9" presetClass="emph" presetSubtype="0" nodeType="withEffect">
                                  <p:stCondLst>
                                    <p:cond delay="0"/>
                                  </p:stCondLst>
                                  <p:childTnLst>
                                    <p:set>
                                      <p:cBhvr rctx="PPT">
                                        <p:cTn id="104" dur="indefinite"/>
                                        <p:tgtEl>
                                          <p:spTgt spid="29699">
                                            <p:txEl>
                                              <p:pRg st="3" end="3"/>
                                            </p:txEl>
                                          </p:spTgt>
                                        </p:tgtEl>
                                        <p:attrNameLst>
                                          <p:attrName>style.opacity</p:attrName>
                                        </p:attrNameLst>
                                      </p:cBhvr>
                                      <p:to>
                                        <p:strVal val="0.5"/>
                                      </p:to>
                                    </p:set>
                                    <p:animEffect filter="image" prLst="opacity: 0.5">
                                      <p:cBhvr rctx="IE">
                                        <p:cTn id="105" dur="indefinite"/>
                                        <p:tgtEl>
                                          <p:spTgt spid="29699">
                                            <p:txEl>
                                              <p:pRg st="3" end="3"/>
                                            </p:txEl>
                                          </p:spTgt>
                                        </p:tgtEl>
                                      </p:cBhvr>
                                    </p:animEffect>
                                  </p:childTnLst>
                                </p:cTn>
                              </p:par>
                            </p:childTnLst>
                          </p:cTn>
                        </p:par>
                        <p:par>
                          <p:cTn id="106" fill="hold">
                            <p:stCondLst>
                              <p:cond delay="0"/>
                            </p:stCondLst>
                            <p:childTnLst>
                              <p:par>
                                <p:cTn id="107" presetID="9" presetClass="emph" presetSubtype="0" nodeType="afterEffect">
                                  <p:stCondLst>
                                    <p:cond delay="0"/>
                                  </p:stCondLst>
                                  <p:childTnLst>
                                    <p:set>
                                      <p:cBhvr rctx="PPT">
                                        <p:cTn id="108" dur="indefinite"/>
                                        <p:tgtEl>
                                          <p:spTgt spid="29700">
                                            <p:txEl>
                                              <p:pRg st="0" end="0"/>
                                            </p:txEl>
                                          </p:spTgt>
                                        </p:tgtEl>
                                        <p:attrNameLst>
                                          <p:attrName>style.opacity</p:attrName>
                                        </p:attrNameLst>
                                      </p:cBhvr>
                                      <p:to>
                                        <p:strVal val="0.5"/>
                                      </p:to>
                                    </p:set>
                                    <p:animEffect filter="image" prLst="opacity: 0.5">
                                      <p:cBhvr rctx="IE">
                                        <p:cTn id="109" dur="indefinite"/>
                                        <p:tgtEl>
                                          <p:spTgt spid="29700">
                                            <p:txEl>
                                              <p:pRg st="0" end="0"/>
                                            </p:txEl>
                                          </p:spTgt>
                                        </p:tgtEl>
                                      </p:cBhvr>
                                    </p:animEffect>
                                  </p:childTnLst>
                                </p:cTn>
                              </p:par>
                            </p:childTnLst>
                          </p:cTn>
                        </p:par>
                        <p:par>
                          <p:cTn id="110" fill="hold">
                            <p:stCondLst>
                              <p:cond delay="0"/>
                            </p:stCondLst>
                            <p:childTnLst>
                              <p:par>
                                <p:cTn id="111" presetID="9" presetClass="emph" presetSubtype="0" nodeType="afterEffect">
                                  <p:stCondLst>
                                    <p:cond delay="0"/>
                                  </p:stCondLst>
                                  <p:childTnLst>
                                    <p:set>
                                      <p:cBhvr rctx="PPT">
                                        <p:cTn id="112" dur="indefinite"/>
                                        <p:tgtEl>
                                          <p:spTgt spid="29700">
                                            <p:txEl>
                                              <p:pRg st="1" end="1"/>
                                            </p:txEl>
                                          </p:spTgt>
                                        </p:tgtEl>
                                        <p:attrNameLst>
                                          <p:attrName>style.opacity</p:attrName>
                                        </p:attrNameLst>
                                      </p:cBhvr>
                                      <p:to>
                                        <p:strVal val="0.5"/>
                                      </p:to>
                                    </p:set>
                                    <p:animEffect filter="image" prLst="opacity: 0.5">
                                      <p:cBhvr rctx="IE">
                                        <p:cTn id="113" dur="indefinite"/>
                                        <p:tgtEl>
                                          <p:spTgt spid="2970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allAtOnce" autoUpdateAnimBg="0"/>
      <p:bldP spid="29700" grpId="0" uiExpand="1"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9" name="Text Box 7"/>
          <p:cNvSpPr txBox="1">
            <a:spLocks noChangeArrowheads="1"/>
          </p:cNvSpPr>
          <p:nvPr/>
        </p:nvSpPr>
        <p:spPr bwMode="auto">
          <a:xfrm>
            <a:off x="3657600" y="5181600"/>
            <a:ext cx="1600200" cy="457200"/>
          </a:xfrm>
          <a:prstGeom prst="rect">
            <a:avLst/>
          </a:prstGeom>
          <a:noFill/>
          <a:ln w="9525">
            <a:noFill/>
            <a:miter lim="800000"/>
            <a:headEnd/>
            <a:tailEnd/>
          </a:ln>
        </p:spPr>
        <p:txBody>
          <a:bodyPr>
            <a:spAutoFit/>
          </a:bodyPr>
          <a:lstStyle/>
          <a:p>
            <a:pPr>
              <a:spcBef>
                <a:spcPct val="50000"/>
              </a:spcBef>
            </a:pPr>
            <a:r>
              <a:rPr lang="en-US"/>
              <a:t>Diagnosis</a:t>
            </a:r>
          </a:p>
        </p:txBody>
      </p:sp>
      <p:sp>
        <p:nvSpPr>
          <p:cNvPr id="33796" name="AutoShape 4"/>
          <p:cNvSpPr>
            <a:spLocks noChangeArrowheads="1"/>
          </p:cNvSpPr>
          <p:nvPr/>
        </p:nvSpPr>
        <p:spPr bwMode="auto">
          <a:xfrm flipV="1">
            <a:off x="2667000" y="3886200"/>
            <a:ext cx="3581400" cy="1219200"/>
          </a:xfrm>
          <a:prstGeom prst="triangle">
            <a:avLst>
              <a:gd name="adj" fmla="val 50000"/>
            </a:avLst>
          </a:prstGeom>
          <a:solidFill>
            <a:schemeClr val="accent1"/>
          </a:solidFill>
          <a:ln w="9525">
            <a:noFill/>
            <a:miter lim="800000"/>
            <a:headEnd/>
            <a:tailEnd/>
          </a:ln>
        </p:spPr>
        <p:txBody>
          <a:bodyPr wrap="none" anchor="ctr"/>
          <a:lstStyle/>
          <a:p>
            <a:endParaRPr lang="en-US"/>
          </a:p>
        </p:txBody>
      </p:sp>
      <p:grpSp>
        <p:nvGrpSpPr>
          <p:cNvPr id="13316" name="Group 13"/>
          <p:cNvGrpSpPr>
            <a:grpSpLocks/>
          </p:cNvGrpSpPr>
          <p:nvPr/>
        </p:nvGrpSpPr>
        <p:grpSpPr bwMode="auto">
          <a:xfrm>
            <a:off x="2667000" y="228600"/>
            <a:ext cx="3581400" cy="3706813"/>
            <a:chOff x="1680" y="144"/>
            <a:chExt cx="2256" cy="2335"/>
          </a:xfrm>
        </p:grpSpPr>
        <p:sp>
          <p:nvSpPr>
            <p:cNvPr id="13320" name="AutoShape 5"/>
            <p:cNvSpPr>
              <a:spLocks noChangeArrowheads="1"/>
            </p:cNvSpPr>
            <p:nvPr/>
          </p:nvSpPr>
          <p:spPr bwMode="auto">
            <a:xfrm>
              <a:off x="1680" y="432"/>
              <a:ext cx="2256" cy="2016"/>
            </a:xfrm>
            <a:prstGeom prst="triangle">
              <a:avLst>
                <a:gd name="adj" fmla="val 50000"/>
              </a:avLst>
            </a:prstGeom>
            <a:solidFill>
              <a:schemeClr val="accent1"/>
            </a:solidFill>
            <a:ln w="9525">
              <a:noFill/>
              <a:miter lim="800000"/>
              <a:headEnd/>
              <a:tailEnd/>
            </a:ln>
          </p:spPr>
          <p:txBody>
            <a:bodyPr wrap="none" anchor="ctr"/>
            <a:lstStyle/>
            <a:p>
              <a:endParaRPr lang="en-US"/>
            </a:p>
          </p:txBody>
        </p:sp>
        <p:sp>
          <p:nvSpPr>
            <p:cNvPr id="13321" name="Text Box 6"/>
            <p:cNvSpPr txBox="1">
              <a:spLocks noChangeArrowheads="1"/>
            </p:cNvSpPr>
            <p:nvPr/>
          </p:nvSpPr>
          <p:spPr bwMode="auto">
            <a:xfrm>
              <a:off x="1968" y="144"/>
              <a:ext cx="1680" cy="288"/>
            </a:xfrm>
            <a:prstGeom prst="rect">
              <a:avLst/>
            </a:prstGeom>
            <a:noFill/>
            <a:ln w="9525">
              <a:noFill/>
              <a:miter lim="800000"/>
              <a:headEnd/>
              <a:tailEnd/>
            </a:ln>
          </p:spPr>
          <p:txBody>
            <a:bodyPr>
              <a:spAutoFit/>
            </a:bodyPr>
            <a:lstStyle/>
            <a:p>
              <a:pPr>
                <a:spcBef>
                  <a:spcPct val="50000"/>
                </a:spcBef>
              </a:pPr>
              <a:r>
                <a:rPr lang="en-US"/>
                <a:t>Client Complaint</a:t>
              </a:r>
            </a:p>
          </p:txBody>
        </p:sp>
        <p:sp>
          <p:nvSpPr>
            <p:cNvPr id="13322" name="Text Box 8"/>
            <p:cNvSpPr txBox="1">
              <a:spLocks noChangeArrowheads="1"/>
            </p:cNvSpPr>
            <p:nvPr/>
          </p:nvSpPr>
          <p:spPr bwMode="auto">
            <a:xfrm>
              <a:off x="2256" y="1728"/>
              <a:ext cx="1104" cy="751"/>
            </a:xfrm>
            <a:prstGeom prst="rect">
              <a:avLst/>
            </a:prstGeom>
            <a:noFill/>
            <a:ln w="9525">
              <a:noFill/>
              <a:miter lim="800000"/>
              <a:headEnd/>
              <a:tailEnd/>
            </a:ln>
          </p:spPr>
          <p:txBody>
            <a:bodyPr>
              <a:spAutoFit/>
            </a:bodyPr>
            <a:lstStyle/>
            <a:p>
              <a:pPr algn="ctr">
                <a:spcBef>
                  <a:spcPct val="50000"/>
                </a:spcBef>
              </a:pPr>
              <a:r>
                <a:rPr lang="en-US" sz="1800" b="1"/>
                <a:t>ACTIVE</a:t>
              </a:r>
            </a:p>
            <a:p>
              <a:pPr algn="ctr">
                <a:spcBef>
                  <a:spcPct val="50000"/>
                </a:spcBef>
              </a:pPr>
              <a:r>
                <a:rPr lang="en-US" sz="1800" b="1"/>
                <a:t>PROBLEMS</a:t>
              </a:r>
            </a:p>
            <a:p>
              <a:pPr algn="ctr">
                <a:spcBef>
                  <a:spcPct val="50000"/>
                </a:spcBef>
              </a:pPr>
              <a:r>
                <a:rPr lang="en-US" sz="1800" b="1"/>
                <a:t>on MPL</a:t>
              </a:r>
            </a:p>
          </p:txBody>
        </p:sp>
      </p:grpSp>
      <p:sp>
        <p:nvSpPr>
          <p:cNvPr id="33801" name="AutoShape 9"/>
          <p:cNvSpPr>
            <a:spLocks noChangeArrowheads="1"/>
          </p:cNvSpPr>
          <p:nvPr/>
        </p:nvSpPr>
        <p:spPr bwMode="auto">
          <a:xfrm rot="5400000">
            <a:off x="4343400" y="5715000"/>
            <a:ext cx="914400" cy="762000"/>
          </a:xfrm>
          <a:custGeom>
            <a:avLst/>
            <a:gdLst>
              <a:gd name="T0" fmla="*/ 27650483 w 21600"/>
              <a:gd name="T1" fmla="*/ 0 h 21600"/>
              <a:gd name="T2" fmla="*/ 16589586 w 21600"/>
              <a:gd name="T3" fmla="*/ 8960555 h 21600"/>
              <a:gd name="T4" fmla="*/ 0 w 21600"/>
              <a:gd name="T5" fmla="*/ 22402624 h 21600"/>
              <a:gd name="T6" fmla="*/ 16589586 w 21600"/>
              <a:gd name="T7" fmla="*/ 26881666 h 21600"/>
              <a:gd name="T8" fmla="*/ 33179130 w 21600"/>
              <a:gd name="T9" fmla="*/ 18667838 h 21600"/>
              <a:gd name="T10" fmla="*/ 38709597 w 21600"/>
              <a:gd name="T11" fmla="*/ 8960555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0000"/>
          </a:solidFill>
          <a:ln w="9525">
            <a:solidFill>
              <a:schemeClr val="tx1"/>
            </a:solidFill>
            <a:miter lim="800000"/>
            <a:headEnd/>
            <a:tailEnd/>
          </a:ln>
        </p:spPr>
        <p:txBody>
          <a:bodyPr wrap="none" anchor="ctr"/>
          <a:lstStyle/>
          <a:p>
            <a:endParaRPr lang="en-US"/>
          </a:p>
        </p:txBody>
      </p:sp>
      <p:sp>
        <p:nvSpPr>
          <p:cNvPr id="33802" name="Text Box 10"/>
          <p:cNvSpPr txBox="1">
            <a:spLocks noChangeArrowheads="1"/>
          </p:cNvSpPr>
          <p:nvPr/>
        </p:nvSpPr>
        <p:spPr bwMode="auto">
          <a:xfrm>
            <a:off x="5257800" y="6096000"/>
            <a:ext cx="2514600" cy="396875"/>
          </a:xfrm>
          <a:prstGeom prst="rect">
            <a:avLst/>
          </a:prstGeom>
          <a:noFill/>
          <a:ln w="9525">
            <a:noFill/>
            <a:miter lim="800000"/>
            <a:headEnd/>
            <a:tailEnd/>
          </a:ln>
        </p:spPr>
        <p:txBody>
          <a:bodyPr>
            <a:spAutoFit/>
          </a:bodyPr>
          <a:lstStyle/>
          <a:p>
            <a:pPr>
              <a:spcBef>
                <a:spcPct val="50000"/>
              </a:spcBef>
            </a:pPr>
            <a:r>
              <a:rPr lang="en-US" sz="2000" b="1" u="sng"/>
              <a:t>Specific</a:t>
            </a:r>
            <a:r>
              <a:rPr lang="en-US" sz="2000" b="1"/>
              <a:t> Rx</a:t>
            </a:r>
          </a:p>
        </p:txBody>
      </p:sp>
      <p:sp>
        <p:nvSpPr>
          <p:cNvPr id="33806" name="Text Box 14"/>
          <p:cNvSpPr txBox="1">
            <a:spLocks noChangeArrowheads="1"/>
          </p:cNvSpPr>
          <p:nvPr/>
        </p:nvSpPr>
        <p:spPr bwMode="auto">
          <a:xfrm>
            <a:off x="6400800" y="1524000"/>
            <a:ext cx="2133600" cy="1768475"/>
          </a:xfrm>
          <a:prstGeom prst="rect">
            <a:avLst/>
          </a:prstGeom>
          <a:noFill/>
          <a:ln w="9525">
            <a:noFill/>
            <a:miter lim="800000"/>
            <a:headEnd/>
            <a:tailEnd/>
          </a:ln>
        </p:spPr>
        <p:txBody>
          <a:bodyPr>
            <a:spAutoFit/>
          </a:bodyPr>
          <a:lstStyle/>
          <a:p>
            <a:pPr>
              <a:spcBef>
                <a:spcPct val="50000"/>
              </a:spcBef>
            </a:pPr>
            <a:r>
              <a:rPr lang="en-US" sz="2000" u="sng"/>
              <a:t>TREATMENT</a:t>
            </a:r>
            <a:r>
              <a:rPr lang="en-US" sz="2000"/>
              <a:t>:</a:t>
            </a:r>
          </a:p>
          <a:p>
            <a:pPr>
              <a:spcBef>
                <a:spcPct val="50000"/>
              </a:spcBef>
              <a:buFontTx/>
              <a:buChar char="•"/>
            </a:pPr>
            <a:r>
              <a:rPr lang="en-US" sz="2000"/>
              <a:t> symptomatic</a:t>
            </a:r>
          </a:p>
          <a:p>
            <a:pPr>
              <a:spcBef>
                <a:spcPct val="50000"/>
              </a:spcBef>
              <a:buFontTx/>
              <a:buChar char="•"/>
            </a:pPr>
            <a:r>
              <a:rPr lang="en-US" sz="2000"/>
              <a:t> supportive</a:t>
            </a:r>
          </a:p>
          <a:p>
            <a:pPr>
              <a:spcBef>
                <a:spcPct val="50000"/>
              </a:spcBef>
              <a:buFontTx/>
              <a:buChar char="•"/>
            </a:pPr>
            <a:r>
              <a:rPr lang="en-US" sz="2000"/>
              <a:t> presumptive</a:t>
            </a:r>
          </a:p>
        </p:txBody>
      </p:sp>
      <p:sp>
        <p:nvSpPr>
          <p:cNvPr id="11" name="TextBox 10"/>
          <p:cNvSpPr txBox="1"/>
          <p:nvPr/>
        </p:nvSpPr>
        <p:spPr>
          <a:xfrm>
            <a:off x="3886200" y="1143000"/>
            <a:ext cx="1219200" cy="369332"/>
          </a:xfrm>
          <a:prstGeom prst="rect">
            <a:avLst/>
          </a:prstGeom>
          <a:noFill/>
        </p:spPr>
        <p:txBody>
          <a:bodyPr wrap="square" rtlCol="0">
            <a:spAutoFit/>
          </a:bodyPr>
          <a:lstStyle/>
          <a:p>
            <a:pPr algn="ctr"/>
            <a:r>
              <a:rPr lang="en-US" sz="1800" b="1" dirty="0" smtClean="0">
                <a:solidFill>
                  <a:srgbClr val="0000FF"/>
                </a:solidFill>
              </a:rPr>
              <a:t>START</a:t>
            </a:r>
            <a:endParaRPr lang="en-US" sz="1800" b="1" dirty="0">
              <a:solidFill>
                <a:srgbClr val="0000FF"/>
              </a:solidFill>
            </a:endParaRPr>
          </a:p>
        </p:txBody>
      </p:sp>
      <p:sp>
        <p:nvSpPr>
          <p:cNvPr id="12" name="TextBox 11"/>
          <p:cNvSpPr txBox="1"/>
          <p:nvPr/>
        </p:nvSpPr>
        <p:spPr>
          <a:xfrm>
            <a:off x="3886200" y="4724400"/>
            <a:ext cx="1219200" cy="369332"/>
          </a:xfrm>
          <a:prstGeom prst="rect">
            <a:avLst/>
          </a:prstGeom>
          <a:noFill/>
        </p:spPr>
        <p:txBody>
          <a:bodyPr wrap="square" rtlCol="0">
            <a:spAutoFit/>
          </a:bodyPr>
          <a:lstStyle/>
          <a:p>
            <a:pPr algn="ctr"/>
            <a:r>
              <a:rPr lang="en-US" sz="1800" b="1" dirty="0" smtClean="0">
                <a:solidFill>
                  <a:srgbClr val="0000FF"/>
                </a:solidFill>
              </a:rPr>
              <a:t>END</a:t>
            </a:r>
            <a:endParaRPr lang="en-US" sz="1800"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3806"/>
                                        </p:tgtEl>
                                        <p:attrNameLst>
                                          <p:attrName>style.visibility</p:attrName>
                                        </p:attrNameLst>
                                      </p:cBhvr>
                                      <p:to>
                                        <p:strVal val="visible"/>
                                      </p:to>
                                    </p:set>
                                    <p:animEffect transition="in" filter="dissolve">
                                      <p:cBhvr>
                                        <p:cTn id="7" dur="500"/>
                                        <p:tgtEl>
                                          <p:spTgt spid="3380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3796"/>
                                        </p:tgtEl>
                                        <p:attrNameLst>
                                          <p:attrName>style.visibility</p:attrName>
                                        </p:attrNameLst>
                                      </p:cBhvr>
                                      <p:to>
                                        <p:strVal val="visible"/>
                                      </p:to>
                                    </p:set>
                                    <p:animEffect transition="in" filter="diamond(in)">
                                      <p:cBhvr>
                                        <p:cTn id="12" dur="2000"/>
                                        <p:tgtEl>
                                          <p:spTgt spid="33796"/>
                                        </p:tgtEl>
                                      </p:cBhvr>
                                    </p:animEffect>
                                  </p:childTnLst>
                                </p:cTn>
                              </p:par>
                            </p:childTnLst>
                          </p:cTn>
                        </p:par>
                        <p:par>
                          <p:cTn id="13" fill="hold">
                            <p:stCondLst>
                              <p:cond delay="2000"/>
                            </p:stCondLst>
                            <p:childTnLst>
                              <p:par>
                                <p:cTn id="14" presetID="5" presetClass="entr" presetSubtype="10" fill="hold" grpId="0" nodeType="after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heckerboard(across)">
                                      <p:cBhvr>
                                        <p:cTn id="16" dur="5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3799"/>
                                        </p:tgtEl>
                                        <p:attrNameLst>
                                          <p:attrName>style.visibility</p:attrName>
                                        </p:attrNameLst>
                                      </p:cBhvr>
                                      <p:to>
                                        <p:strVal val="visible"/>
                                      </p:to>
                                    </p:set>
                                    <p:animEffect transition="in" filter="dissolve">
                                      <p:cBhvr>
                                        <p:cTn id="21" dur="500"/>
                                        <p:tgtEl>
                                          <p:spTgt spid="33799"/>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3801"/>
                                        </p:tgtEl>
                                        <p:attrNameLst>
                                          <p:attrName>style.visibility</p:attrName>
                                        </p:attrNameLst>
                                      </p:cBhvr>
                                      <p:to>
                                        <p:strVal val="visible"/>
                                      </p:to>
                                    </p:set>
                                    <p:animEffect transition="in" filter="dissolve">
                                      <p:cBhvr>
                                        <p:cTn id="26" dur="500"/>
                                        <p:tgtEl>
                                          <p:spTgt spid="33801"/>
                                        </p:tgtEl>
                                      </p:cBhvr>
                                    </p:animEffect>
                                  </p:childTnLst>
                                </p:cTn>
                              </p:par>
                            </p:childTnLst>
                          </p:cTn>
                        </p:par>
                        <p:par>
                          <p:cTn id="27" fill="hold">
                            <p:stCondLst>
                              <p:cond delay="500"/>
                            </p:stCondLst>
                            <p:childTnLst>
                              <p:par>
                                <p:cTn id="28" presetID="9" presetClass="entr" presetSubtype="0" fill="hold" grpId="0" nodeType="afterEffect">
                                  <p:stCondLst>
                                    <p:cond delay="0"/>
                                  </p:stCondLst>
                                  <p:childTnLst>
                                    <p:set>
                                      <p:cBhvr>
                                        <p:cTn id="29" dur="1" fill="hold">
                                          <p:stCondLst>
                                            <p:cond delay="0"/>
                                          </p:stCondLst>
                                        </p:cTn>
                                        <p:tgtEl>
                                          <p:spTgt spid="33802"/>
                                        </p:tgtEl>
                                        <p:attrNameLst>
                                          <p:attrName>style.visibility</p:attrName>
                                        </p:attrNameLst>
                                      </p:cBhvr>
                                      <p:to>
                                        <p:strVal val="visible"/>
                                      </p:to>
                                    </p:set>
                                    <p:animEffect transition="in" filter="dissolve">
                                      <p:cBhvr>
                                        <p:cTn id="30" dur="500"/>
                                        <p:tgtEl>
                                          <p:spTgt spid="33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9" grpId="0"/>
      <p:bldP spid="33796" grpId="0" animBg="1"/>
      <p:bldP spid="33801" grpId="0" animBg="1"/>
      <p:bldP spid="33802" grpId="0"/>
      <p:bldP spid="33806"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533400"/>
            <a:ext cx="7772400" cy="1143000"/>
          </a:xfrm>
        </p:spPr>
        <p:txBody>
          <a:bodyPr/>
          <a:lstStyle/>
          <a:p>
            <a:pPr eaLnBrk="1" hangingPunct="1"/>
            <a:r>
              <a:rPr lang="en-US" sz="5400" b="1" smtClean="0">
                <a:solidFill>
                  <a:srgbClr val="FF0000"/>
                </a:solidFill>
              </a:rPr>
              <a:t>S.O.A.P.</a:t>
            </a:r>
          </a:p>
        </p:txBody>
      </p:sp>
      <p:sp>
        <p:nvSpPr>
          <p:cNvPr id="10243" name="Rectangle 3"/>
          <p:cNvSpPr>
            <a:spLocks noGrp="1" noChangeArrowheads="1"/>
          </p:cNvSpPr>
          <p:nvPr>
            <p:ph type="body" idx="1"/>
          </p:nvPr>
        </p:nvSpPr>
        <p:spPr>
          <a:xfrm>
            <a:off x="685800" y="1905000"/>
            <a:ext cx="7772400" cy="4114800"/>
          </a:xfrm>
        </p:spPr>
        <p:txBody>
          <a:bodyPr/>
          <a:lstStyle/>
          <a:p>
            <a:pPr eaLnBrk="1" hangingPunct="1"/>
            <a:r>
              <a:rPr lang="en-US" sz="3200" b="1" u="sng" smtClean="0">
                <a:solidFill>
                  <a:srgbClr val="0000FF"/>
                </a:solidFill>
              </a:rPr>
              <a:t>Subjective</a:t>
            </a:r>
            <a:r>
              <a:rPr lang="en-US" sz="3200" b="1" smtClean="0">
                <a:solidFill>
                  <a:srgbClr val="0000FF"/>
                </a:solidFill>
              </a:rPr>
              <a:t>:</a:t>
            </a:r>
            <a:r>
              <a:rPr lang="en-US" smtClean="0"/>
              <a:t>  </a:t>
            </a:r>
          </a:p>
          <a:p>
            <a:pPr eaLnBrk="1" hangingPunct="1">
              <a:buFontTx/>
              <a:buNone/>
            </a:pPr>
            <a:r>
              <a:rPr lang="en-US" smtClean="0"/>
              <a:t>	attitude, appetite, activity, improving?,  Unchanged?  - include client’s observations</a:t>
            </a:r>
          </a:p>
          <a:p>
            <a:pPr eaLnBrk="1" hangingPunct="1"/>
            <a:endParaRPr lang="en-US" smtClean="0"/>
          </a:p>
          <a:p>
            <a:pPr eaLnBrk="1" hangingPunct="1"/>
            <a:r>
              <a:rPr lang="en-US" sz="3200" b="1" u="sng" smtClean="0">
                <a:solidFill>
                  <a:srgbClr val="0000FF"/>
                </a:solidFill>
              </a:rPr>
              <a:t>Objective</a:t>
            </a:r>
            <a:r>
              <a:rPr lang="en-US" sz="3200" b="1" smtClean="0">
                <a:solidFill>
                  <a:srgbClr val="0000FF"/>
                </a:solidFill>
              </a:rPr>
              <a:t>:</a:t>
            </a:r>
            <a:r>
              <a:rPr lang="en-US" sz="3200" smtClean="0"/>
              <a:t>  </a:t>
            </a:r>
          </a:p>
          <a:p>
            <a:pPr eaLnBrk="1" hangingPunct="1">
              <a:buFontTx/>
              <a:buNone/>
            </a:pPr>
            <a:r>
              <a:rPr lang="en-US" smtClean="0"/>
              <a:t>	</a:t>
            </a:r>
            <a:r>
              <a:rPr lang="en-US" b="1" u="sng" smtClean="0"/>
              <a:t>Summarize</a:t>
            </a:r>
            <a:r>
              <a:rPr lang="en-US" smtClean="0"/>
              <a:t> the measurable clinical data  (fever?, laboratory?, rads?, etc.)</a:t>
            </a:r>
          </a:p>
        </p:txBody>
      </p:sp>
      <p:pic>
        <p:nvPicPr>
          <p:cNvPr id="14340" name="Picture 5" descr="3006"/>
          <p:cNvPicPr>
            <a:picLocks noChangeAspect="1" noChangeArrowheads="1"/>
          </p:cNvPicPr>
          <p:nvPr/>
        </p:nvPicPr>
        <p:blipFill>
          <a:blip r:embed="rId2" cstate="print"/>
          <a:srcRect/>
          <a:stretch>
            <a:fillRect/>
          </a:stretch>
        </p:blipFill>
        <p:spPr bwMode="auto">
          <a:xfrm>
            <a:off x="7467600" y="5638800"/>
            <a:ext cx="1295400" cy="898525"/>
          </a:xfrm>
          <a:prstGeom prst="rect">
            <a:avLst/>
          </a:prstGeom>
          <a:noFill/>
          <a:ln w="9525">
            <a:noFill/>
            <a:miter lim="800000"/>
            <a:headEnd/>
            <a:tailEnd/>
          </a:ln>
        </p:spPr>
      </p:pic>
      <p:pic>
        <p:nvPicPr>
          <p:cNvPr id="14341" name="Picture 7" descr="p1188664reg"/>
          <p:cNvPicPr>
            <a:picLocks noChangeAspect="1" noChangeArrowheads="1"/>
          </p:cNvPicPr>
          <p:nvPr/>
        </p:nvPicPr>
        <p:blipFill>
          <a:blip r:embed="rId3" cstate="print"/>
          <a:srcRect/>
          <a:stretch>
            <a:fillRect/>
          </a:stretch>
        </p:blipFill>
        <p:spPr bwMode="auto">
          <a:xfrm>
            <a:off x="228600" y="152400"/>
            <a:ext cx="1143000"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blinds(horizontal)">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3">
                                            <p:txEl>
                                              <p:pRg st="3" end="3"/>
                                            </p:txEl>
                                          </p:spTgt>
                                        </p:tgtEl>
                                        <p:attrNameLst>
                                          <p:attrName>style.visibility</p:attrName>
                                        </p:attrNameLst>
                                      </p:cBhvr>
                                      <p:to>
                                        <p:strVal val="visible"/>
                                      </p:to>
                                    </p:set>
                                    <p:animEffect transition="in" filter="blinds(horizontal)">
                                      <p:cBhvr>
                                        <p:cTn id="17" dur="500"/>
                                        <p:tgtEl>
                                          <p:spTgt spid="1024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3">
                                            <p:txEl>
                                              <p:pRg st="4" end="4"/>
                                            </p:txEl>
                                          </p:spTgt>
                                        </p:tgtEl>
                                        <p:attrNameLst>
                                          <p:attrName>style.visibility</p:attrName>
                                        </p:attrNameLst>
                                      </p:cBhvr>
                                      <p:to>
                                        <p:strVal val="visible"/>
                                      </p:to>
                                    </p:set>
                                    <p:animEffect transition="in" filter="blinds(horizontal)">
                                      <p:cBhvr>
                                        <p:cTn id="22"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295400" y="1600200"/>
            <a:ext cx="6477000" cy="1295400"/>
          </a:xfrm>
          <a:prstGeom prst="rect">
            <a:avLst/>
          </a:prstGeom>
          <a:noFill/>
          <a:ln w="9525">
            <a:noFill/>
            <a:miter lim="800000"/>
            <a:headEnd/>
            <a:tailEnd/>
          </a:ln>
        </p:spPr>
        <p:txBody>
          <a:bodyPr>
            <a:spAutoFit/>
          </a:bodyPr>
          <a:lstStyle/>
          <a:p>
            <a:pPr>
              <a:spcBef>
                <a:spcPct val="50000"/>
              </a:spcBef>
            </a:pPr>
            <a:r>
              <a:rPr lang="en-US" b="1" u="sng"/>
              <a:t>Problem 1</a:t>
            </a:r>
            <a:r>
              <a:rPr lang="en-US" b="1"/>
              <a:t>.  Pale mucous membranes</a:t>
            </a:r>
          </a:p>
          <a:p>
            <a:pPr>
              <a:spcBef>
                <a:spcPct val="50000"/>
              </a:spcBef>
            </a:pPr>
            <a:r>
              <a:rPr lang="en-US" sz="2200" b="1">
                <a:solidFill>
                  <a:srgbClr val="0000FF"/>
                </a:solidFill>
              </a:rPr>
              <a:t>SO:</a:t>
            </a:r>
            <a:r>
              <a:rPr lang="en-US" sz="2200"/>
              <a:t>  oral mucous membranes are pale on physical examination</a:t>
            </a:r>
          </a:p>
        </p:txBody>
      </p:sp>
      <p:sp>
        <p:nvSpPr>
          <p:cNvPr id="17411" name="Text Box 3"/>
          <p:cNvSpPr txBox="1">
            <a:spLocks noChangeArrowheads="1"/>
          </p:cNvSpPr>
          <p:nvPr/>
        </p:nvSpPr>
        <p:spPr bwMode="auto">
          <a:xfrm>
            <a:off x="1295400" y="3200400"/>
            <a:ext cx="7086600" cy="1630363"/>
          </a:xfrm>
          <a:prstGeom prst="rect">
            <a:avLst/>
          </a:prstGeom>
          <a:noFill/>
          <a:ln w="9525">
            <a:noFill/>
            <a:miter lim="800000"/>
            <a:headEnd/>
            <a:tailEnd/>
          </a:ln>
        </p:spPr>
        <p:txBody>
          <a:bodyPr>
            <a:spAutoFit/>
          </a:bodyPr>
          <a:lstStyle/>
          <a:p>
            <a:pPr>
              <a:spcBef>
                <a:spcPct val="50000"/>
              </a:spcBef>
            </a:pPr>
            <a:r>
              <a:rPr lang="en-US" b="1" u="sng"/>
              <a:t>Problem 2</a:t>
            </a:r>
            <a:r>
              <a:rPr lang="en-US" b="1"/>
              <a:t>.  Icterus</a:t>
            </a:r>
          </a:p>
          <a:p>
            <a:pPr>
              <a:spcBef>
                <a:spcPct val="50000"/>
              </a:spcBef>
            </a:pPr>
            <a:r>
              <a:rPr lang="en-US" sz="2200" b="1">
                <a:solidFill>
                  <a:srgbClr val="0000FF"/>
                </a:solidFill>
              </a:rPr>
              <a:t>SO:</a:t>
            </a:r>
            <a:r>
              <a:rPr lang="en-US" sz="2200"/>
              <a:t>  Yellow tint to oral mucous membranes and sclera are indicative of icterus (accumulation of bilirubin in tissues).</a:t>
            </a:r>
          </a:p>
        </p:txBody>
      </p:sp>
      <p:sp>
        <p:nvSpPr>
          <p:cNvPr id="17413" name="Text Box 5"/>
          <p:cNvSpPr txBox="1">
            <a:spLocks noChangeArrowheads="1"/>
          </p:cNvSpPr>
          <p:nvPr/>
        </p:nvSpPr>
        <p:spPr bwMode="auto">
          <a:xfrm>
            <a:off x="1295400" y="5105400"/>
            <a:ext cx="7162800" cy="1295400"/>
          </a:xfrm>
          <a:prstGeom prst="rect">
            <a:avLst/>
          </a:prstGeom>
          <a:noFill/>
          <a:ln w="9525">
            <a:noFill/>
            <a:miter lim="800000"/>
            <a:headEnd/>
            <a:tailEnd/>
          </a:ln>
        </p:spPr>
        <p:txBody>
          <a:bodyPr>
            <a:spAutoFit/>
          </a:bodyPr>
          <a:lstStyle/>
          <a:p>
            <a:pPr>
              <a:spcBef>
                <a:spcPct val="50000"/>
              </a:spcBef>
            </a:pPr>
            <a:r>
              <a:rPr lang="en-US" b="1" u="sng"/>
              <a:t>Problem 3.</a:t>
            </a:r>
            <a:r>
              <a:rPr lang="en-US" b="1"/>
              <a:t>  Tachypnea</a:t>
            </a:r>
          </a:p>
          <a:p>
            <a:pPr>
              <a:spcBef>
                <a:spcPct val="50000"/>
              </a:spcBef>
            </a:pPr>
            <a:r>
              <a:rPr lang="en-US" sz="2200" b="1">
                <a:solidFill>
                  <a:srgbClr val="0000FF"/>
                </a:solidFill>
              </a:rPr>
              <a:t>SO:</a:t>
            </a:r>
            <a:r>
              <a:rPr lang="en-US" sz="2200"/>
              <a:t>  A respiratory rate of 44 is higher than expected of </a:t>
            </a:r>
            <a:br>
              <a:rPr lang="en-US" sz="2200"/>
            </a:br>
            <a:r>
              <a:rPr lang="en-US" sz="2200"/>
              <a:t>a normal, inactive dog.</a:t>
            </a:r>
          </a:p>
        </p:txBody>
      </p:sp>
      <p:sp>
        <p:nvSpPr>
          <p:cNvPr id="15365" name="Text Box 6"/>
          <p:cNvSpPr txBox="1">
            <a:spLocks noChangeArrowheads="1"/>
          </p:cNvSpPr>
          <p:nvPr/>
        </p:nvSpPr>
        <p:spPr bwMode="auto">
          <a:xfrm>
            <a:off x="609600" y="533400"/>
            <a:ext cx="7924800" cy="579438"/>
          </a:xfrm>
          <a:prstGeom prst="rect">
            <a:avLst/>
          </a:prstGeom>
          <a:noFill/>
          <a:ln w="9525">
            <a:noFill/>
            <a:miter lim="800000"/>
            <a:headEnd/>
            <a:tailEnd/>
          </a:ln>
        </p:spPr>
        <p:txBody>
          <a:bodyPr>
            <a:spAutoFit/>
          </a:bodyPr>
          <a:lstStyle/>
          <a:p>
            <a:pPr>
              <a:spcBef>
                <a:spcPct val="50000"/>
              </a:spcBef>
            </a:pPr>
            <a:r>
              <a:rPr lang="en-US" sz="3200" b="1">
                <a:solidFill>
                  <a:srgbClr val="FF0000"/>
                </a:solidFill>
              </a:rPr>
              <a:t>In the VTH, S.O. are often combined: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ppt_x"/>
                                          </p:val>
                                        </p:tav>
                                        <p:tav tm="100000">
                                          <p:val>
                                            <p:strVal val="#ppt_x"/>
                                          </p:val>
                                        </p:tav>
                                      </p:tavLst>
                                    </p:anim>
                                    <p:anim calcmode="lin" valueType="num">
                                      <p:cBhvr additive="base">
                                        <p:cTn id="8" dur="500" fill="hold"/>
                                        <p:tgtEl>
                                          <p:spTgt spid="174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7411"/>
                                        </p:tgtEl>
                                        <p:attrNameLst>
                                          <p:attrName>style.visibility</p:attrName>
                                        </p:attrNameLst>
                                      </p:cBhvr>
                                      <p:to>
                                        <p:strVal val="visible"/>
                                      </p:to>
                                    </p:set>
                                    <p:anim calcmode="lin" valueType="num">
                                      <p:cBhvr additive="base">
                                        <p:cTn id="12" dur="500" fill="hold"/>
                                        <p:tgtEl>
                                          <p:spTgt spid="17411"/>
                                        </p:tgtEl>
                                        <p:attrNameLst>
                                          <p:attrName>ppt_x</p:attrName>
                                        </p:attrNameLst>
                                      </p:cBhvr>
                                      <p:tavLst>
                                        <p:tav tm="0">
                                          <p:val>
                                            <p:strVal val="#ppt_x"/>
                                          </p:val>
                                        </p:tav>
                                        <p:tav tm="100000">
                                          <p:val>
                                            <p:strVal val="#ppt_x"/>
                                          </p:val>
                                        </p:tav>
                                      </p:tavLst>
                                    </p:anim>
                                    <p:anim calcmode="lin" valueType="num">
                                      <p:cBhvr additive="base">
                                        <p:cTn id="13" dur="500" fill="hold"/>
                                        <p:tgtEl>
                                          <p:spTgt spid="1741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7413"/>
                                        </p:tgtEl>
                                        <p:attrNameLst>
                                          <p:attrName>style.visibility</p:attrName>
                                        </p:attrNameLst>
                                      </p:cBhvr>
                                      <p:to>
                                        <p:strVal val="visible"/>
                                      </p:to>
                                    </p:set>
                                    <p:anim calcmode="lin" valueType="num">
                                      <p:cBhvr additive="base">
                                        <p:cTn id="17" dur="500" fill="hold"/>
                                        <p:tgtEl>
                                          <p:spTgt spid="17413"/>
                                        </p:tgtEl>
                                        <p:attrNameLst>
                                          <p:attrName>ppt_x</p:attrName>
                                        </p:attrNameLst>
                                      </p:cBhvr>
                                      <p:tavLst>
                                        <p:tav tm="0">
                                          <p:val>
                                            <p:strVal val="#ppt_x"/>
                                          </p:val>
                                        </p:tav>
                                        <p:tav tm="100000">
                                          <p:val>
                                            <p:strVal val="#ppt_x"/>
                                          </p:val>
                                        </p:tav>
                                      </p:tavLst>
                                    </p:anim>
                                    <p:anim calcmode="lin" valueType="num">
                                      <p:cBhvr additive="base">
                                        <p:cTn id="18" dur="500" fill="hold"/>
                                        <p:tgtEl>
                                          <p:spTgt spid="174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1" grpId="0" autoUpdateAnimBg="0"/>
      <p:bldP spid="17413"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685800" y="381000"/>
            <a:ext cx="7924800" cy="3094038"/>
          </a:xfrm>
          <a:prstGeom prst="rect">
            <a:avLst/>
          </a:prstGeom>
          <a:noFill/>
          <a:ln w="9525">
            <a:noFill/>
            <a:miter lim="800000"/>
            <a:headEnd/>
            <a:tailEnd/>
          </a:ln>
        </p:spPr>
        <p:txBody>
          <a:bodyPr>
            <a:spAutoFit/>
          </a:bodyPr>
          <a:lstStyle/>
          <a:p>
            <a:pPr>
              <a:spcBef>
                <a:spcPct val="50000"/>
              </a:spcBef>
            </a:pPr>
            <a:r>
              <a:rPr lang="en-US" b="1" u="sng"/>
              <a:t>Problem 4</a:t>
            </a:r>
            <a:r>
              <a:rPr lang="en-US" b="1"/>
              <a:t>.  Diarrhea</a:t>
            </a:r>
            <a:endParaRPr lang="en-US"/>
          </a:p>
          <a:p>
            <a:pPr>
              <a:spcBef>
                <a:spcPct val="50000"/>
              </a:spcBef>
            </a:pPr>
            <a:r>
              <a:rPr lang="en-US" sz="2200" b="1">
                <a:solidFill>
                  <a:srgbClr val="0000FF"/>
                </a:solidFill>
              </a:rPr>
              <a:t>SO:</a:t>
            </a:r>
            <a:r>
              <a:rPr lang="en-US" sz="2200"/>
              <a:t> </a:t>
            </a:r>
            <a:r>
              <a:rPr lang="en-US" sz="2000"/>
              <a:t>Diarrhea in this animal is chronic and appears to be progressing (getting worse).  The high volume &amp; low frequency suggests that the diarrhea is small intestinal in origin, as does the </a:t>
            </a:r>
            <a:r>
              <a:rPr lang="en-US" sz="2000" u="sng"/>
              <a:t>absence</a:t>
            </a:r>
            <a:r>
              <a:rPr lang="en-US" sz="2000"/>
              <a:t> of fresh blood, mucus, and tenesmus, which are the cardinal signs of large bowel diarrhea in small animals.  The chronic small bowel diarrhea accompanied by weight loss is most suggestive of a small intestinal malassimilation syndrome, possibly with protein loss into the feces.</a:t>
            </a:r>
          </a:p>
        </p:txBody>
      </p:sp>
      <p:sp>
        <p:nvSpPr>
          <p:cNvPr id="18436" name="Text Box 4"/>
          <p:cNvSpPr txBox="1">
            <a:spLocks noChangeArrowheads="1"/>
          </p:cNvSpPr>
          <p:nvPr/>
        </p:nvSpPr>
        <p:spPr bwMode="auto">
          <a:xfrm>
            <a:off x="609600" y="4191000"/>
            <a:ext cx="7543800" cy="1874838"/>
          </a:xfrm>
          <a:prstGeom prst="rect">
            <a:avLst/>
          </a:prstGeom>
          <a:noFill/>
          <a:ln w="9525">
            <a:noFill/>
            <a:miter lim="800000"/>
            <a:headEnd/>
            <a:tailEnd/>
          </a:ln>
        </p:spPr>
        <p:txBody>
          <a:bodyPr>
            <a:spAutoFit/>
          </a:bodyPr>
          <a:lstStyle/>
          <a:p>
            <a:pPr>
              <a:spcBef>
                <a:spcPct val="50000"/>
              </a:spcBef>
            </a:pPr>
            <a:r>
              <a:rPr lang="en-US" b="1" u="sng"/>
              <a:t>Problem 5</a:t>
            </a:r>
            <a:r>
              <a:rPr lang="en-US" b="1"/>
              <a:t>.  Hepatomegaly</a:t>
            </a:r>
          </a:p>
          <a:p>
            <a:pPr>
              <a:spcBef>
                <a:spcPct val="50000"/>
              </a:spcBef>
            </a:pPr>
            <a:r>
              <a:rPr lang="en-US" sz="2200" b="1">
                <a:solidFill>
                  <a:srgbClr val="0000FF"/>
                </a:solidFill>
              </a:rPr>
              <a:t>SO:</a:t>
            </a:r>
            <a:r>
              <a:rPr lang="en-US" sz="2200"/>
              <a:t>  </a:t>
            </a:r>
            <a:r>
              <a:rPr lang="en-US" sz="2000"/>
              <a:t>Physical examination revealed hepatomegaly characterized by extension of the liver beyond the ribs and by rounded edges.  The hepatomegaly appears to be diffuse, but further assessment (imaging) would be required to confirm.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blinds(horizontal)">
                                      <p:cBhvr>
                                        <p:cTn id="7" dur="5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620000" cy="990600"/>
          </a:xfrm>
        </p:spPr>
        <p:txBody>
          <a:bodyPr/>
          <a:lstStyle/>
          <a:p>
            <a:pPr eaLnBrk="1" hangingPunct="1"/>
            <a:r>
              <a:rPr lang="en-US" b="1" u="sng" smtClean="0">
                <a:solidFill>
                  <a:srgbClr val="FF0000"/>
                </a:solidFill>
              </a:rPr>
              <a:t>S.O.</a:t>
            </a:r>
            <a:r>
              <a:rPr lang="en-US" sz="6000" b="1" u="sng" smtClean="0">
                <a:solidFill>
                  <a:srgbClr val="FF0000"/>
                </a:solidFill>
              </a:rPr>
              <a:t>A</a:t>
            </a:r>
            <a:r>
              <a:rPr lang="en-US" b="1" u="sng" smtClean="0">
                <a:solidFill>
                  <a:srgbClr val="FF0000"/>
                </a:solidFill>
              </a:rPr>
              <a:t>.P.</a:t>
            </a:r>
            <a:r>
              <a:rPr lang="en-US" b="1" smtClean="0">
                <a:solidFill>
                  <a:srgbClr val="FF0000"/>
                </a:solidFill>
              </a:rPr>
              <a:t> </a:t>
            </a:r>
            <a:r>
              <a:rPr lang="en-US" sz="2400" b="1" smtClean="0">
                <a:solidFill>
                  <a:srgbClr val="FF0000"/>
                </a:solidFill>
              </a:rPr>
              <a:t>– continued</a:t>
            </a:r>
          </a:p>
        </p:txBody>
      </p:sp>
      <p:sp>
        <p:nvSpPr>
          <p:cNvPr id="17411" name="Rectangle 3"/>
          <p:cNvSpPr>
            <a:spLocks noGrp="1" noChangeArrowheads="1"/>
          </p:cNvSpPr>
          <p:nvPr>
            <p:ph type="body" idx="1"/>
          </p:nvPr>
        </p:nvSpPr>
        <p:spPr>
          <a:xfrm>
            <a:off x="838200" y="1600200"/>
            <a:ext cx="7772400" cy="685800"/>
          </a:xfrm>
        </p:spPr>
        <p:txBody>
          <a:bodyPr/>
          <a:lstStyle/>
          <a:p>
            <a:pPr marL="633413" indent="-633413" eaLnBrk="1" hangingPunct="1">
              <a:buClr>
                <a:srgbClr val="0000FF"/>
              </a:buClr>
              <a:buFont typeface="Wingdings" pitchFamily="2" charset="2"/>
              <a:buChar char="v"/>
            </a:pPr>
            <a:r>
              <a:rPr lang="en-US" b="1" u="sng" smtClean="0">
                <a:solidFill>
                  <a:schemeClr val="tx2"/>
                </a:solidFill>
              </a:rPr>
              <a:t>Assessment</a:t>
            </a:r>
            <a:r>
              <a:rPr lang="en-US" b="1" smtClean="0">
                <a:solidFill>
                  <a:schemeClr val="tx2"/>
                </a:solidFill>
              </a:rPr>
              <a:t>: </a:t>
            </a:r>
            <a:r>
              <a:rPr lang="en-US" b="1" smtClean="0"/>
              <a:t>= Analysis of the problem</a:t>
            </a:r>
            <a:endParaRPr lang="en-US" sz="1600" smtClean="0"/>
          </a:p>
        </p:txBody>
      </p:sp>
      <p:sp>
        <p:nvSpPr>
          <p:cNvPr id="17412" name="Text Box 5"/>
          <p:cNvSpPr txBox="1">
            <a:spLocks noChangeArrowheads="1"/>
          </p:cNvSpPr>
          <p:nvPr/>
        </p:nvSpPr>
        <p:spPr bwMode="auto">
          <a:xfrm>
            <a:off x="533400" y="2819400"/>
            <a:ext cx="8077200" cy="2647950"/>
          </a:xfrm>
          <a:prstGeom prst="rect">
            <a:avLst/>
          </a:prstGeom>
          <a:solidFill>
            <a:schemeClr val="bg1"/>
          </a:solidFill>
          <a:ln w="38100">
            <a:solidFill>
              <a:srgbClr val="0000FF"/>
            </a:solidFill>
            <a:miter lim="800000"/>
            <a:headEnd/>
            <a:tailEnd/>
          </a:ln>
        </p:spPr>
        <p:txBody>
          <a:bodyPr>
            <a:spAutoFit/>
          </a:bodyPr>
          <a:lstStyle/>
          <a:p>
            <a:pPr>
              <a:spcBef>
                <a:spcPts val="500"/>
              </a:spcBef>
              <a:spcAft>
                <a:spcPts val="500"/>
              </a:spcAft>
              <a:tabLst>
                <a:tab pos="1031875" algn="l"/>
              </a:tabLst>
            </a:pPr>
            <a:r>
              <a:rPr lang="en-US" sz="2800" b="1" dirty="0">
                <a:solidFill>
                  <a:srgbClr val="0000FF"/>
                </a:solidFill>
              </a:rPr>
              <a:t>3 components for each Assessment:</a:t>
            </a:r>
          </a:p>
          <a:p>
            <a:pPr marL="1031875" lvl="1" indent="-750888">
              <a:spcBef>
                <a:spcPts val="500"/>
              </a:spcBef>
              <a:spcAft>
                <a:spcPts val="500"/>
              </a:spcAft>
              <a:tabLst>
                <a:tab pos="1031875" algn="l"/>
              </a:tabLst>
            </a:pPr>
            <a:r>
              <a:rPr lang="en-US" b="1" dirty="0"/>
              <a:t>[A]</a:t>
            </a:r>
            <a:r>
              <a:rPr lang="en-US" dirty="0"/>
              <a:t> General </a:t>
            </a:r>
            <a:r>
              <a:rPr lang="en-US" dirty="0" err="1"/>
              <a:t>pathophysiologic</a:t>
            </a:r>
            <a:r>
              <a:rPr lang="en-US" dirty="0"/>
              <a:t> mechanisms for the problem.  (a </a:t>
            </a:r>
            <a:r>
              <a:rPr lang="en-US" u="sng" dirty="0"/>
              <a:t>bit</a:t>
            </a:r>
            <a:r>
              <a:rPr lang="en-US" dirty="0"/>
              <a:t> of review)</a:t>
            </a:r>
          </a:p>
          <a:p>
            <a:pPr marL="1031875" lvl="1" indent="-750888">
              <a:spcBef>
                <a:spcPts val="500"/>
              </a:spcBef>
              <a:spcAft>
                <a:spcPts val="500"/>
              </a:spcAft>
              <a:tabLst>
                <a:tab pos="1031875" algn="l"/>
              </a:tabLst>
            </a:pPr>
            <a:r>
              <a:rPr lang="en-US" b="1" dirty="0"/>
              <a:t>[B]</a:t>
            </a:r>
            <a:r>
              <a:rPr lang="en-US" dirty="0"/>
              <a:t> </a:t>
            </a:r>
            <a:r>
              <a:rPr lang="en-US" dirty="0" err="1"/>
              <a:t>Pathophysiologic</a:t>
            </a:r>
            <a:r>
              <a:rPr lang="en-US" dirty="0"/>
              <a:t> mechanisms likely for </a:t>
            </a:r>
            <a:r>
              <a:rPr lang="en-US" u="sng" dirty="0"/>
              <a:t>THIS CASE</a:t>
            </a:r>
            <a:r>
              <a:rPr lang="en-US" dirty="0"/>
              <a:t>.</a:t>
            </a:r>
          </a:p>
          <a:p>
            <a:pPr marL="1031875" lvl="1" indent="-750888">
              <a:spcBef>
                <a:spcPts val="500"/>
              </a:spcBef>
              <a:spcAft>
                <a:spcPts val="500"/>
              </a:spcAft>
              <a:tabLst>
                <a:tab pos="1031875" algn="l"/>
              </a:tabLst>
            </a:pPr>
            <a:r>
              <a:rPr lang="en-US" b="1" dirty="0"/>
              <a:t>[C]</a:t>
            </a:r>
            <a:r>
              <a:rPr lang="en-US" dirty="0"/>
              <a:t> Differential Diagnoses (DfDx's) for </a:t>
            </a:r>
            <a:r>
              <a:rPr lang="en-US" u="sng" dirty="0"/>
              <a:t>THIS</a:t>
            </a:r>
            <a:r>
              <a:rPr lang="en-US" dirty="0"/>
              <a:t> problem.</a:t>
            </a:r>
            <a:endParaRPr lang="en-US" sz="800" dirty="0"/>
          </a:p>
          <a:p>
            <a:pPr marL="1031875" lvl="1" indent="-750888">
              <a:spcBef>
                <a:spcPts val="500"/>
              </a:spcBef>
              <a:spcAft>
                <a:spcPts val="500"/>
              </a:spcAft>
              <a:tabLst>
                <a:tab pos="1031875" algn="l"/>
              </a:tabLst>
            </a:pPr>
            <a:r>
              <a:rPr lang="en-US" sz="800" dirty="0"/>
              <a:t> </a:t>
            </a:r>
          </a:p>
        </p:txBody>
      </p:sp>
      <p:grpSp>
        <p:nvGrpSpPr>
          <p:cNvPr id="2" name="Group 9"/>
          <p:cNvGrpSpPr>
            <a:grpSpLocks/>
          </p:cNvGrpSpPr>
          <p:nvPr/>
        </p:nvGrpSpPr>
        <p:grpSpPr bwMode="auto">
          <a:xfrm>
            <a:off x="2971800" y="5181600"/>
            <a:ext cx="3962400" cy="1524000"/>
            <a:chOff x="1872" y="3264"/>
            <a:chExt cx="2496" cy="960"/>
          </a:xfrm>
        </p:grpSpPr>
        <p:sp>
          <p:nvSpPr>
            <p:cNvPr id="17414" name="AutoShape 7"/>
            <p:cNvSpPr>
              <a:spLocks noChangeArrowheads="1"/>
            </p:cNvSpPr>
            <p:nvPr/>
          </p:nvSpPr>
          <p:spPr bwMode="auto">
            <a:xfrm rot="5400000">
              <a:off x="1824" y="3312"/>
              <a:ext cx="960" cy="864"/>
            </a:xfrm>
            <a:custGeom>
              <a:avLst/>
              <a:gdLst>
                <a:gd name="T0" fmla="*/ 30 w 21600"/>
                <a:gd name="T1" fmla="*/ 0 h 21600"/>
                <a:gd name="T2" fmla="*/ 18 w 21600"/>
                <a:gd name="T3" fmla="*/ 12 h 21600"/>
                <a:gd name="T4" fmla="*/ 0 w 21600"/>
                <a:gd name="T5" fmla="*/ 29 h 21600"/>
                <a:gd name="T6" fmla="*/ 18 w 21600"/>
                <a:gd name="T7" fmla="*/ 35 h 21600"/>
                <a:gd name="T8" fmla="*/ 37 w 21600"/>
                <a:gd name="T9" fmla="*/ 24 h 21600"/>
                <a:gd name="T10" fmla="*/ 43 w 21600"/>
                <a:gd name="T11" fmla="*/ 12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8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chemeClr val="accent1"/>
            </a:solidFill>
            <a:ln w="9525">
              <a:solidFill>
                <a:schemeClr val="tx1"/>
              </a:solidFill>
              <a:miter lim="800000"/>
              <a:headEnd/>
              <a:tailEnd/>
            </a:ln>
          </p:spPr>
          <p:txBody>
            <a:bodyPr wrap="none" anchor="ctr"/>
            <a:lstStyle/>
            <a:p>
              <a:endParaRPr lang="en-US"/>
            </a:p>
          </p:txBody>
        </p:sp>
        <p:sp>
          <p:nvSpPr>
            <p:cNvPr id="17415" name="Text Box 8"/>
            <p:cNvSpPr txBox="1">
              <a:spLocks noChangeArrowheads="1"/>
            </p:cNvSpPr>
            <p:nvPr/>
          </p:nvSpPr>
          <p:spPr bwMode="auto">
            <a:xfrm>
              <a:off x="2736" y="3792"/>
              <a:ext cx="1632" cy="288"/>
            </a:xfrm>
            <a:prstGeom prst="rect">
              <a:avLst/>
            </a:prstGeom>
            <a:noFill/>
            <a:ln w="9525">
              <a:noFill/>
              <a:miter lim="800000"/>
              <a:headEnd/>
              <a:tailEnd/>
            </a:ln>
          </p:spPr>
          <p:txBody>
            <a:bodyPr>
              <a:spAutoFit/>
            </a:bodyPr>
            <a:lstStyle/>
            <a:p>
              <a:pPr>
                <a:spcBef>
                  <a:spcPct val="50000"/>
                </a:spcBef>
              </a:pPr>
              <a:r>
                <a:rPr lang="en-US" b="1"/>
                <a:t>“Rule-Outs”</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3"/>
          <p:cNvSpPr txBox="1">
            <a:spLocks noChangeArrowheads="1"/>
          </p:cNvSpPr>
          <p:nvPr/>
        </p:nvSpPr>
        <p:spPr bwMode="auto">
          <a:xfrm>
            <a:off x="838200" y="762000"/>
            <a:ext cx="7772400" cy="3287713"/>
          </a:xfrm>
          <a:prstGeom prst="rect">
            <a:avLst/>
          </a:prstGeom>
          <a:noFill/>
          <a:ln w="9525">
            <a:noFill/>
            <a:miter lim="800000"/>
            <a:headEnd/>
            <a:tailEnd/>
          </a:ln>
        </p:spPr>
        <p:txBody>
          <a:bodyPr>
            <a:spAutoFit/>
          </a:bodyPr>
          <a:lstStyle/>
          <a:p>
            <a:pPr marL="398463" indent="-398463">
              <a:spcBef>
                <a:spcPct val="50000"/>
              </a:spcBef>
            </a:pPr>
            <a:r>
              <a:rPr lang="en-US" b="1" u="sng"/>
              <a:t>Considerations</a:t>
            </a:r>
            <a:r>
              <a:rPr lang="en-US" b="1"/>
              <a:t>:</a:t>
            </a:r>
          </a:p>
          <a:p>
            <a:pPr marL="398463" indent="-398463">
              <a:spcBef>
                <a:spcPct val="50000"/>
              </a:spcBef>
              <a:buClr>
                <a:srgbClr val="0000FF"/>
              </a:buClr>
              <a:buFont typeface="Wingdings" pitchFamily="2" charset="2"/>
              <a:buChar char="v"/>
            </a:pPr>
            <a:r>
              <a:rPr lang="en-US"/>
              <a:t>First: think &amp; write about the problem </a:t>
            </a:r>
            <a:r>
              <a:rPr lang="en-US" u="sng"/>
              <a:t>by itself</a:t>
            </a:r>
          </a:p>
          <a:p>
            <a:pPr marL="1254125" lvl="1" indent="-339725">
              <a:spcBef>
                <a:spcPct val="50000"/>
              </a:spcBef>
              <a:buClr>
                <a:srgbClr val="0000FF"/>
              </a:buClr>
              <a:buFont typeface="Wingdings" pitchFamily="2" charset="2"/>
              <a:buChar char="ü"/>
            </a:pPr>
            <a:r>
              <a:rPr lang="en-US"/>
              <a:t> </a:t>
            </a:r>
            <a:r>
              <a:rPr lang="en-US" u="sng"/>
              <a:t>Before</a:t>
            </a:r>
            <a:r>
              <a:rPr lang="en-US"/>
              <a:t> you think about other problems</a:t>
            </a:r>
          </a:p>
          <a:p>
            <a:pPr marL="1254125" lvl="1" indent="-339725">
              <a:spcBef>
                <a:spcPct val="50000"/>
              </a:spcBef>
              <a:buClr>
                <a:srgbClr val="0000FF"/>
              </a:buClr>
              <a:buFont typeface="Wingdings" pitchFamily="2" charset="2"/>
              <a:buChar char="ü"/>
            </a:pPr>
            <a:r>
              <a:rPr lang="en-US"/>
              <a:t> </a:t>
            </a:r>
            <a:r>
              <a:rPr lang="en-US" u="sng"/>
              <a:t>Before</a:t>
            </a:r>
            <a:r>
              <a:rPr lang="en-US"/>
              <a:t> you try to think about specific DfDx’s</a:t>
            </a:r>
            <a:endParaRPr lang="en-US" sz="1200"/>
          </a:p>
          <a:p>
            <a:pPr marL="1254125" lvl="1" indent="-339725">
              <a:spcBef>
                <a:spcPct val="50000"/>
              </a:spcBef>
              <a:buClr>
                <a:srgbClr val="0000FF"/>
              </a:buClr>
              <a:buFont typeface="Wingdings" pitchFamily="2" charset="2"/>
              <a:buChar char="ü"/>
            </a:pPr>
            <a:endParaRPr lang="en-US" sz="1200"/>
          </a:p>
          <a:p>
            <a:pPr marL="398463" indent="-398463">
              <a:spcBef>
                <a:spcPct val="50000"/>
              </a:spcBef>
              <a:buClr>
                <a:srgbClr val="0000FF"/>
              </a:buClr>
              <a:buFont typeface="Wingdings" pitchFamily="2" charset="2"/>
              <a:buChar char="v"/>
            </a:pPr>
            <a:r>
              <a:rPr lang="en-US"/>
              <a:t>Then, think and write about the problem in relation to </a:t>
            </a:r>
            <a:r>
              <a:rPr lang="en-US" u="sng"/>
              <a:t>other</a:t>
            </a:r>
            <a:r>
              <a:rPr lang="en-US"/>
              <a:t> problems on the MPL and other information.</a:t>
            </a:r>
          </a:p>
        </p:txBody>
      </p:sp>
      <p:sp>
        <p:nvSpPr>
          <p:cNvPr id="14344" name="Text Box 8"/>
          <p:cNvSpPr txBox="1">
            <a:spLocks noChangeArrowheads="1"/>
          </p:cNvSpPr>
          <p:nvPr/>
        </p:nvSpPr>
        <p:spPr bwMode="auto">
          <a:xfrm>
            <a:off x="1752600" y="5257800"/>
            <a:ext cx="5791200" cy="1127125"/>
          </a:xfrm>
          <a:prstGeom prst="rect">
            <a:avLst/>
          </a:prstGeom>
          <a:noFill/>
          <a:ln w="9525">
            <a:noFill/>
            <a:miter lim="800000"/>
            <a:headEnd/>
            <a:tailEnd/>
          </a:ln>
        </p:spPr>
        <p:txBody>
          <a:bodyPr>
            <a:spAutoFit/>
          </a:bodyPr>
          <a:lstStyle/>
          <a:p>
            <a:pPr marL="457200" indent="-457200">
              <a:spcBef>
                <a:spcPct val="50000"/>
              </a:spcBef>
            </a:pPr>
            <a:r>
              <a:rPr lang="en-US" u="sng">
                <a:solidFill>
                  <a:srgbClr val="0000FF"/>
                </a:solidFill>
              </a:rPr>
              <a:t>The most common interpretive error = </a:t>
            </a:r>
            <a:r>
              <a:rPr lang="en-US" sz="2200">
                <a:solidFill>
                  <a:srgbClr val="0000FF"/>
                </a:solidFill>
              </a:rPr>
              <a:t>overinterpretation or misinterpretation of findings in light of suspected disease</a:t>
            </a:r>
          </a:p>
        </p:txBody>
      </p:sp>
      <p:sp>
        <p:nvSpPr>
          <p:cNvPr id="14345" name="Text Box 9"/>
          <p:cNvSpPr txBox="1">
            <a:spLocks noChangeArrowheads="1"/>
          </p:cNvSpPr>
          <p:nvPr/>
        </p:nvSpPr>
        <p:spPr bwMode="auto">
          <a:xfrm>
            <a:off x="1752600" y="4343400"/>
            <a:ext cx="5638800" cy="457200"/>
          </a:xfrm>
          <a:prstGeom prst="rect">
            <a:avLst/>
          </a:prstGeom>
          <a:noFill/>
          <a:ln w="9525">
            <a:noFill/>
            <a:miter lim="800000"/>
            <a:headEnd/>
            <a:tailEnd/>
          </a:ln>
        </p:spPr>
        <p:txBody>
          <a:bodyPr>
            <a:spAutoFit/>
          </a:bodyPr>
          <a:lstStyle/>
          <a:p>
            <a:pPr algn="ctr">
              <a:spcBef>
                <a:spcPct val="50000"/>
              </a:spcBef>
            </a:pPr>
            <a:r>
              <a:rPr lang="en-US">
                <a:solidFill>
                  <a:srgbClr val="FF0000"/>
                </a:solidFill>
              </a:rPr>
              <a:t>e.g. </a:t>
            </a:r>
            <a:r>
              <a:rPr lang="en-US" b="1">
                <a:solidFill>
                  <a:srgbClr val="FF0000"/>
                </a:solidFill>
              </a:rPr>
              <a:t>Hypoproteinemia</a:t>
            </a:r>
            <a:endParaRPr lang="en-US">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345"/>
                                        </p:tgtEl>
                                        <p:attrNameLst>
                                          <p:attrName>style.visibility</p:attrName>
                                        </p:attrNameLst>
                                      </p:cBhvr>
                                      <p:to>
                                        <p:strVal val="visible"/>
                                      </p:to>
                                    </p:set>
                                    <p:anim calcmode="lin" valueType="num">
                                      <p:cBhvr additive="base">
                                        <p:cTn id="7" dur="500" fill="hold"/>
                                        <p:tgtEl>
                                          <p:spTgt spid="14345"/>
                                        </p:tgtEl>
                                        <p:attrNameLst>
                                          <p:attrName>ppt_x</p:attrName>
                                        </p:attrNameLst>
                                      </p:cBhvr>
                                      <p:tavLst>
                                        <p:tav tm="0">
                                          <p:val>
                                            <p:strVal val="#ppt_x"/>
                                          </p:val>
                                        </p:tav>
                                        <p:tav tm="100000">
                                          <p:val>
                                            <p:strVal val="#ppt_x"/>
                                          </p:val>
                                        </p:tav>
                                      </p:tavLst>
                                    </p:anim>
                                    <p:anim calcmode="lin" valueType="num">
                                      <p:cBhvr additive="base">
                                        <p:cTn id="8" dur="500" fill="hold"/>
                                        <p:tgtEl>
                                          <p:spTgt spid="1434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344"/>
                                        </p:tgtEl>
                                        <p:attrNameLst>
                                          <p:attrName>style.visibility</p:attrName>
                                        </p:attrNameLst>
                                      </p:cBhvr>
                                      <p:to>
                                        <p:strVal val="visible"/>
                                      </p:to>
                                    </p:set>
                                    <p:anim calcmode="lin" valueType="num">
                                      <p:cBhvr additive="base">
                                        <p:cTn id="13" dur="500" fill="hold"/>
                                        <p:tgtEl>
                                          <p:spTgt spid="14344"/>
                                        </p:tgtEl>
                                        <p:attrNameLst>
                                          <p:attrName>ppt_x</p:attrName>
                                        </p:attrNameLst>
                                      </p:cBhvr>
                                      <p:tavLst>
                                        <p:tav tm="0">
                                          <p:val>
                                            <p:strVal val="#ppt_x"/>
                                          </p:val>
                                        </p:tav>
                                        <p:tav tm="100000">
                                          <p:val>
                                            <p:strVal val="#ppt_x"/>
                                          </p:val>
                                        </p:tav>
                                      </p:tavLst>
                                    </p:anim>
                                    <p:anim calcmode="lin" valueType="num">
                                      <p:cBhvr additive="base">
                                        <p:cTn id="14" dur="500" fill="hold"/>
                                        <p:tgtEl>
                                          <p:spTgt spid="143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4" grpId="0" autoUpdateAnimBg="0"/>
      <p:bldP spid="1434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Text Box 4"/>
          <p:cNvSpPr txBox="1">
            <a:spLocks noChangeArrowheads="1"/>
          </p:cNvSpPr>
          <p:nvPr/>
        </p:nvSpPr>
        <p:spPr bwMode="auto">
          <a:xfrm>
            <a:off x="1295400" y="3962400"/>
            <a:ext cx="7162800" cy="1163638"/>
          </a:xfrm>
          <a:prstGeom prst="rect">
            <a:avLst/>
          </a:prstGeom>
          <a:noFill/>
          <a:ln w="9525">
            <a:noFill/>
            <a:miter lim="800000"/>
            <a:headEnd/>
            <a:tailEnd/>
          </a:ln>
        </p:spPr>
        <p:txBody>
          <a:bodyPr>
            <a:spAutoFit/>
          </a:bodyPr>
          <a:lstStyle/>
          <a:p>
            <a:pPr marL="457200" indent="-457200">
              <a:spcBef>
                <a:spcPct val="20000"/>
              </a:spcBef>
              <a:buClr>
                <a:srgbClr val="9900CC"/>
              </a:buClr>
              <a:buFont typeface="Wingdings" pitchFamily="2" charset="2"/>
              <a:buChar char="v"/>
            </a:pPr>
            <a:r>
              <a:rPr lang="en-US" sz="2200"/>
              <a:t>Has your understanding of the problems </a:t>
            </a:r>
            <a:r>
              <a:rPr lang="en-US" sz="2200" b="1" u="sng"/>
              <a:t>changed</a:t>
            </a:r>
            <a:r>
              <a:rPr lang="en-US" sz="2200"/>
              <a:t> ?</a:t>
            </a:r>
            <a:br>
              <a:rPr lang="en-US" sz="2200"/>
            </a:br>
            <a:r>
              <a:rPr lang="en-US" sz="2200"/>
              <a:t>	- </a:t>
            </a:r>
            <a:r>
              <a:rPr lang="en-US" sz="2000"/>
              <a:t>notably changed in light of new data</a:t>
            </a:r>
          </a:p>
          <a:p>
            <a:pPr marL="457200" indent="-457200">
              <a:spcBef>
                <a:spcPct val="20000"/>
              </a:spcBef>
              <a:buClr>
                <a:srgbClr val="9900CC"/>
              </a:buClr>
              <a:buFont typeface="Wingdings" pitchFamily="2" charset="2"/>
              <a:buChar char="v"/>
            </a:pPr>
            <a:r>
              <a:rPr lang="en-US" sz="2200"/>
              <a:t>How can you pull the case or problems together ?</a:t>
            </a:r>
          </a:p>
        </p:txBody>
      </p:sp>
      <p:sp>
        <p:nvSpPr>
          <p:cNvPr id="19459" name="Text Box 8"/>
          <p:cNvSpPr>
            <a:spLocks noGrp="1" noChangeArrowheads="1"/>
          </p:cNvSpPr>
          <p:nvPr>
            <p:ph type="title"/>
          </p:nvPr>
        </p:nvSpPr>
        <p:spPr>
          <a:xfrm>
            <a:off x="990600" y="228600"/>
            <a:ext cx="7086600" cy="457200"/>
          </a:xfrm>
          <a:solidFill>
            <a:schemeClr val="bg1"/>
          </a:solidFill>
        </p:spPr>
        <p:txBody>
          <a:bodyPr/>
          <a:lstStyle/>
          <a:p>
            <a:pPr eaLnBrk="1" hangingPunct="1">
              <a:spcBef>
                <a:spcPct val="50000"/>
              </a:spcBef>
            </a:pPr>
            <a:r>
              <a:rPr lang="en-US" sz="2400" b="1" smtClean="0">
                <a:solidFill>
                  <a:srgbClr val="FF0000"/>
                </a:solidFill>
              </a:rPr>
              <a:t>CRITICAL THINKING  &amp;  INTEGRATION</a:t>
            </a:r>
          </a:p>
        </p:txBody>
      </p:sp>
      <p:sp>
        <p:nvSpPr>
          <p:cNvPr id="20489" name="Rectangle 9"/>
          <p:cNvSpPr>
            <a:spLocks noChangeArrowheads="1"/>
          </p:cNvSpPr>
          <p:nvPr/>
        </p:nvSpPr>
        <p:spPr bwMode="auto">
          <a:xfrm>
            <a:off x="1295400" y="990600"/>
            <a:ext cx="6400800" cy="2971800"/>
          </a:xfrm>
          <a:prstGeom prst="rect">
            <a:avLst/>
          </a:prstGeom>
          <a:noFill/>
          <a:ln w="9525">
            <a:noFill/>
            <a:miter lim="800000"/>
            <a:headEnd/>
            <a:tailEnd/>
          </a:ln>
        </p:spPr>
        <p:txBody>
          <a:bodyPr/>
          <a:lstStyle/>
          <a:p>
            <a:pPr marL="457200" indent="-457200">
              <a:spcBef>
                <a:spcPct val="20000"/>
              </a:spcBef>
              <a:buClr>
                <a:srgbClr val="9900CC"/>
              </a:buClr>
              <a:buFont typeface="Wingdings" pitchFamily="2" charset="2"/>
              <a:buChar char="v"/>
            </a:pPr>
            <a:r>
              <a:rPr lang="en-US" sz="2200"/>
              <a:t>Can you localize the disease?  </a:t>
            </a:r>
            <a:br>
              <a:rPr lang="en-US" sz="2200"/>
            </a:br>
            <a:r>
              <a:rPr lang="en-US" sz="2200"/>
              <a:t>		</a:t>
            </a:r>
            <a:r>
              <a:rPr lang="en-US" sz="2000"/>
              <a:t>(e.g. to an organ system?)</a:t>
            </a:r>
          </a:p>
          <a:p>
            <a:pPr marL="457200" indent="-457200">
              <a:spcBef>
                <a:spcPct val="20000"/>
              </a:spcBef>
              <a:buClr>
                <a:srgbClr val="9900CC"/>
              </a:buClr>
              <a:buFont typeface="Wingdings" pitchFamily="2" charset="2"/>
              <a:buChar char="v"/>
            </a:pPr>
            <a:r>
              <a:rPr lang="en-US" sz="2200"/>
              <a:t>Is the signalment important or useful?  	</a:t>
            </a:r>
            <a:r>
              <a:rPr lang="en-US" sz="2000"/>
              <a:t>species, breed, age, sex</a:t>
            </a:r>
          </a:p>
          <a:p>
            <a:pPr marL="457200" indent="-457200">
              <a:spcBef>
                <a:spcPct val="20000"/>
              </a:spcBef>
              <a:buClr>
                <a:srgbClr val="9900CC"/>
              </a:buClr>
              <a:buFont typeface="Wingdings" pitchFamily="2" charset="2"/>
              <a:buChar char="v"/>
            </a:pPr>
            <a:r>
              <a:rPr lang="en-US" sz="2200"/>
              <a:t>Duration &amp; Course?</a:t>
            </a:r>
          </a:p>
          <a:p>
            <a:pPr marL="457200" indent="-457200">
              <a:spcBef>
                <a:spcPct val="20000"/>
              </a:spcBef>
              <a:buClr>
                <a:srgbClr val="9900CC"/>
              </a:buClr>
              <a:buFont typeface="Wingdings" pitchFamily="2" charset="2"/>
              <a:buChar char="v"/>
            </a:pPr>
            <a:r>
              <a:rPr lang="en-US" sz="2200"/>
              <a:t>Are other animals affected?</a:t>
            </a:r>
          </a:p>
          <a:p>
            <a:pPr marL="457200" indent="-457200">
              <a:spcBef>
                <a:spcPct val="20000"/>
              </a:spcBef>
              <a:buClr>
                <a:srgbClr val="9900CC"/>
              </a:buClr>
              <a:buFont typeface="Wingdings" pitchFamily="2" charset="2"/>
              <a:buChar char="v"/>
            </a:pPr>
            <a:r>
              <a:rPr lang="en-US" sz="2200"/>
              <a:t>Was there previous treatment / response?</a:t>
            </a:r>
          </a:p>
        </p:txBody>
      </p:sp>
      <p:sp>
        <p:nvSpPr>
          <p:cNvPr id="20490" name="Text Box 10"/>
          <p:cNvSpPr txBox="1">
            <a:spLocks noChangeArrowheads="1"/>
          </p:cNvSpPr>
          <p:nvPr/>
        </p:nvSpPr>
        <p:spPr bwMode="auto">
          <a:xfrm>
            <a:off x="2057400" y="5562600"/>
            <a:ext cx="6629400" cy="762000"/>
          </a:xfrm>
          <a:prstGeom prst="rect">
            <a:avLst/>
          </a:prstGeom>
          <a:noFill/>
          <a:ln w="9525">
            <a:noFill/>
            <a:miter lim="800000"/>
            <a:headEnd/>
            <a:tailEnd/>
          </a:ln>
        </p:spPr>
        <p:txBody>
          <a:bodyPr>
            <a:spAutoFit/>
          </a:bodyPr>
          <a:lstStyle/>
          <a:p>
            <a:pPr marL="1946275" indent="-1946275">
              <a:spcBef>
                <a:spcPct val="20000"/>
              </a:spcBef>
              <a:buClr>
                <a:srgbClr val="9900CC"/>
              </a:buClr>
              <a:buFont typeface="Wingdings" pitchFamily="2" charset="2"/>
              <a:buNone/>
            </a:pPr>
            <a:r>
              <a:rPr lang="en-US" sz="2200" b="1">
                <a:solidFill>
                  <a:srgbClr val="0000FF"/>
                </a:solidFill>
              </a:rPr>
              <a:t>REMEMBER:  The record should capture your </a:t>
            </a:r>
            <a:br>
              <a:rPr lang="en-US" sz="2200" b="1">
                <a:solidFill>
                  <a:srgbClr val="0000FF"/>
                </a:solidFill>
              </a:rPr>
            </a:br>
            <a:r>
              <a:rPr lang="en-US" sz="2200" b="1" u="sng">
                <a:solidFill>
                  <a:srgbClr val="0000FF"/>
                </a:solidFill>
              </a:rPr>
              <a:t>THOUGHT PROCESSES</a:t>
            </a:r>
            <a:endParaRPr lang="en-US" b="1">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dissolve">
                                      <p:cBhvr>
                                        <p:cTn id="7" dur="500"/>
                                        <p:tgtEl>
                                          <p:spTgt spid="20489"/>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0484"/>
                                        </p:tgtEl>
                                        <p:attrNameLst>
                                          <p:attrName>style.visibility</p:attrName>
                                        </p:attrNameLst>
                                      </p:cBhvr>
                                      <p:to>
                                        <p:strVal val="visible"/>
                                      </p:to>
                                    </p:set>
                                    <p:animEffect transition="in" filter="dissolve">
                                      <p:cBhvr>
                                        <p:cTn id="12" dur="500"/>
                                        <p:tgtEl>
                                          <p:spTgt spid="20484"/>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0490"/>
                                        </p:tgtEl>
                                        <p:attrNameLst>
                                          <p:attrName>style.visibility</p:attrName>
                                        </p:attrNameLst>
                                      </p:cBhvr>
                                      <p:to>
                                        <p:strVal val="visible"/>
                                      </p:to>
                                    </p:set>
                                    <p:animEffect transition="in" filter="checkerboard(across)">
                                      <p:cBhvr>
                                        <p:cTn id="17" dur="500"/>
                                        <p:tgtEl>
                                          <p:spTgt spid="20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4" grpId="0" autoUpdateAnimBg="0"/>
      <p:bldP spid="20489" grpId="0" autoUpdateAnimBg="0"/>
      <p:bldP spid="2049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457200"/>
            <a:ext cx="7772400" cy="1143000"/>
          </a:xfrm>
        </p:spPr>
        <p:txBody>
          <a:bodyPr/>
          <a:lstStyle/>
          <a:p>
            <a:pPr eaLnBrk="1" hangingPunct="1"/>
            <a:r>
              <a:rPr lang="en-US" b="1" smtClean="0">
                <a:solidFill>
                  <a:srgbClr val="0000FF"/>
                </a:solidFill>
              </a:rPr>
              <a:t>DfDx’s for the Problem:</a:t>
            </a:r>
          </a:p>
        </p:txBody>
      </p:sp>
      <p:sp>
        <p:nvSpPr>
          <p:cNvPr id="20483" name="Rectangle 3"/>
          <p:cNvSpPr>
            <a:spLocks noGrp="1" noChangeArrowheads="1"/>
          </p:cNvSpPr>
          <p:nvPr>
            <p:ph type="body" idx="1"/>
          </p:nvPr>
        </p:nvSpPr>
        <p:spPr>
          <a:xfrm>
            <a:off x="1981200" y="1752600"/>
            <a:ext cx="5181600" cy="1600200"/>
          </a:xfrm>
        </p:spPr>
        <p:txBody>
          <a:bodyPr/>
          <a:lstStyle/>
          <a:p>
            <a:pPr eaLnBrk="1" hangingPunct="1"/>
            <a:r>
              <a:rPr lang="en-US" dirty="0" smtClean="0"/>
              <a:t>Localization</a:t>
            </a:r>
          </a:p>
          <a:p>
            <a:pPr eaLnBrk="1" hangingPunct="1"/>
            <a:r>
              <a:rPr lang="en-US" dirty="0" smtClean="0"/>
              <a:t>Process  (e.g. DAMNIT)</a:t>
            </a:r>
          </a:p>
          <a:p>
            <a:pPr eaLnBrk="1" hangingPunct="1"/>
            <a:r>
              <a:rPr lang="en-US" dirty="0" smtClean="0"/>
              <a:t>Specific Diseases</a:t>
            </a:r>
          </a:p>
        </p:txBody>
      </p:sp>
      <p:sp>
        <p:nvSpPr>
          <p:cNvPr id="21508" name="Text Box 4"/>
          <p:cNvSpPr txBox="1">
            <a:spLocks noChangeArrowheads="1"/>
          </p:cNvSpPr>
          <p:nvPr/>
        </p:nvSpPr>
        <p:spPr bwMode="auto">
          <a:xfrm>
            <a:off x="1524000" y="4495800"/>
            <a:ext cx="6705600" cy="1569660"/>
          </a:xfrm>
          <a:prstGeom prst="rect">
            <a:avLst/>
          </a:prstGeom>
          <a:noFill/>
          <a:ln w="9525">
            <a:noFill/>
            <a:miter lim="800000"/>
            <a:headEnd/>
            <a:tailEnd/>
          </a:ln>
        </p:spPr>
        <p:txBody>
          <a:bodyPr wrap="square">
            <a:spAutoFit/>
          </a:bodyPr>
          <a:lstStyle/>
          <a:p>
            <a:pPr>
              <a:spcBef>
                <a:spcPct val="50000"/>
              </a:spcBef>
            </a:pPr>
            <a:r>
              <a:rPr lang="en-US" b="1" u="sng" dirty="0">
                <a:solidFill>
                  <a:srgbClr val="FF0000"/>
                </a:solidFill>
              </a:rPr>
              <a:t>Premature closure</a:t>
            </a:r>
            <a:r>
              <a:rPr lang="en-US" b="1" dirty="0">
                <a:solidFill>
                  <a:srgbClr val="FF0000"/>
                </a:solidFill>
              </a:rPr>
              <a:t> </a:t>
            </a:r>
            <a:r>
              <a:rPr lang="en-US" dirty="0"/>
              <a:t>= the clinician stops generating new hypotheses before the correct diagnosis has been added to the list of </a:t>
            </a:r>
            <a:r>
              <a:rPr lang="en-US" dirty="0" smtClean="0"/>
              <a:t>DfDx’s.  As a result, inappropriate Rx is initiated</a:t>
            </a:r>
            <a:endParaRPr lang="en-US" dirty="0"/>
          </a:p>
        </p:txBody>
      </p:sp>
      <p:sp>
        <p:nvSpPr>
          <p:cNvPr id="21509" name="Text Box 5"/>
          <p:cNvSpPr txBox="1">
            <a:spLocks noChangeArrowheads="1"/>
          </p:cNvSpPr>
          <p:nvPr/>
        </p:nvSpPr>
        <p:spPr bwMode="auto">
          <a:xfrm>
            <a:off x="762000" y="3886200"/>
            <a:ext cx="3429000" cy="457200"/>
          </a:xfrm>
          <a:prstGeom prst="rect">
            <a:avLst/>
          </a:prstGeom>
          <a:noFill/>
          <a:ln w="9525">
            <a:noFill/>
            <a:miter lim="800000"/>
            <a:headEnd/>
            <a:tailEnd/>
          </a:ln>
        </p:spPr>
        <p:txBody>
          <a:bodyPr>
            <a:spAutoFit/>
          </a:bodyPr>
          <a:lstStyle/>
          <a:p>
            <a:pPr>
              <a:spcBef>
                <a:spcPct val="50000"/>
              </a:spcBef>
            </a:pPr>
            <a:r>
              <a:rPr lang="en-US" b="1"/>
              <a:t>One goal is to avoid: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500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childTnLst>
                          </p:cTn>
                        </p:par>
                        <p:par>
                          <p:cTn id="9" fill="hold">
                            <p:stCondLst>
                              <p:cond delay="5500"/>
                            </p:stCondLst>
                            <p:childTnLst>
                              <p:par>
                                <p:cTn id="10" presetID="2" presetClass="entr" presetSubtype="4" fill="hold" grpId="0" nodeType="afterEffect">
                                  <p:stCondLst>
                                    <p:cond delay="0"/>
                                  </p:stCondLst>
                                  <p:childTnLst>
                                    <p:set>
                                      <p:cBhvr>
                                        <p:cTn id="11" dur="1" fill="hold">
                                          <p:stCondLst>
                                            <p:cond delay="0"/>
                                          </p:stCondLst>
                                        </p:cTn>
                                        <p:tgtEl>
                                          <p:spTgt spid="21508"/>
                                        </p:tgtEl>
                                        <p:attrNameLst>
                                          <p:attrName>style.visibility</p:attrName>
                                        </p:attrNameLst>
                                      </p:cBhvr>
                                      <p:to>
                                        <p:strVal val="visible"/>
                                      </p:to>
                                    </p:set>
                                    <p:anim calcmode="lin" valueType="num">
                                      <p:cBhvr additive="base">
                                        <p:cTn id="12" dur="500" fill="hold"/>
                                        <p:tgtEl>
                                          <p:spTgt spid="21508"/>
                                        </p:tgtEl>
                                        <p:attrNameLst>
                                          <p:attrName>ppt_x</p:attrName>
                                        </p:attrNameLst>
                                      </p:cBhvr>
                                      <p:tavLst>
                                        <p:tav tm="0">
                                          <p:val>
                                            <p:strVal val="#ppt_x"/>
                                          </p:val>
                                        </p:tav>
                                        <p:tav tm="100000">
                                          <p:val>
                                            <p:strVal val="#ppt_x"/>
                                          </p:val>
                                        </p:tav>
                                      </p:tavLst>
                                    </p:anim>
                                    <p:anim calcmode="lin" valueType="num">
                                      <p:cBhvr additive="base">
                                        <p:cTn id="13" dur="500" fill="hold"/>
                                        <p:tgtEl>
                                          <p:spTgt spid="215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utoUpdateAnimBg="0"/>
      <p:bldP spid="21509"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304800"/>
            <a:ext cx="7772400" cy="1143000"/>
          </a:xfrm>
        </p:spPr>
        <p:txBody>
          <a:bodyPr/>
          <a:lstStyle/>
          <a:p>
            <a:pPr eaLnBrk="1" hangingPunct="1"/>
            <a:r>
              <a:rPr lang="en-US" b="1" u="sng" dirty="0" smtClean="0"/>
              <a:t>The purpose of a POMR</a:t>
            </a:r>
          </a:p>
        </p:txBody>
      </p:sp>
      <p:sp>
        <p:nvSpPr>
          <p:cNvPr id="6147" name="Rectangle 3"/>
          <p:cNvSpPr>
            <a:spLocks noGrp="1" noChangeArrowheads="1"/>
          </p:cNvSpPr>
          <p:nvPr>
            <p:ph type="body" idx="1"/>
          </p:nvPr>
        </p:nvSpPr>
        <p:spPr>
          <a:xfrm>
            <a:off x="381000" y="1676400"/>
            <a:ext cx="8305800" cy="4191000"/>
          </a:xfrm>
        </p:spPr>
        <p:txBody>
          <a:bodyPr/>
          <a:lstStyle/>
          <a:p>
            <a:pPr eaLnBrk="1" hangingPunct="1">
              <a:lnSpc>
                <a:spcPct val="90000"/>
              </a:lnSpc>
              <a:buClr>
                <a:srgbClr val="0000FF"/>
              </a:buClr>
              <a:buFont typeface="Wingdings" pitchFamily="2" charset="2"/>
              <a:buChar char="v"/>
            </a:pPr>
            <a:r>
              <a:rPr lang="en-US" sz="2400" u="sng" dirty="0" smtClean="0"/>
              <a:t>Teaching &amp; Learning</a:t>
            </a:r>
          </a:p>
          <a:p>
            <a:pPr lvl="1" eaLnBrk="1" hangingPunct="1">
              <a:lnSpc>
                <a:spcPct val="90000"/>
              </a:lnSpc>
              <a:buFont typeface="Wingdings" pitchFamily="2" charset="2"/>
              <a:buChar char="ü"/>
            </a:pPr>
            <a:r>
              <a:rPr lang="en-US" sz="2000" dirty="0" smtClean="0"/>
              <a:t>Emphasize a systematic, analytic approach</a:t>
            </a:r>
          </a:p>
          <a:p>
            <a:pPr lvl="1" eaLnBrk="1" hangingPunct="1">
              <a:lnSpc>
                <a:spcPct val="90000"/>
              </a:lnSpc>
              <a:buFont typeface="Wingdings" pitchFamily="2" charset="2"/>
              <a:buChar char="ü"/>
            </a:pPr>
            <a:r>
              <a:rPr lang="en-US" sz="2000" dirty="0" smtClean="0"/>
              <a:t>Help you learn “patterns”</a:t>
            </a:r>
          </a:p>
          <a:p>
            <a:pPr lvl="1" eaLnBrk="1" hangingPunct="1">
              <a:lnSpc>
                <a:spcPct val="90000"/>
              </a:lnSpc>
              <a:buFont typeface="Wingdings" pitchFamily="2" charset="2"/>
              <a:buChar char="ü"/>
            </a:pPr>
            <a:r>
              <a:rPr lang="en-US" sz="2000" dirty="0" smtClean="0"/>
              <a:t>Review (learn)</a:t>
            </a:r>
          </a:p>
          <a:p>
            <a:pPr lvl="1" eaLnBrk="1" hangingPunct="1">
              <a:lnSpc>
                <a:spcPct val="90000"/>
              </a:lnSpc>
              <a:buFont typeface="Wingdings" pitchFamily="2" charset="2"/>
              <a:buChar char="ü"/>
            </a:pPr>
            <a:r>
              <a:rPr lang="en-US" sz="2000" dirty="0" smtClean="0"/>
              <a:t>Integrate – problems &amp; causes</a:t>
            </a:r>
          </a:p>
          <a:p>
            <a:pPr lvl="1" eaLnBrk="1" hangingPunct="1">
              <a:lnSpc>
                <a:spcPct val="90000"/>
              </a:lnSpc>
              <a:buFont typeface="Wingdings" pitchFamily="2" charset="2"/>
              <a:buChar char="ü"/>
            </a:pPr>
            <a:r>
              <a:rPr lang="en-US" sz="2000" dirty="0" smtClean="0"/>
              <a:t>Maintain focus on the patient &amp; his/her problems</a:t>
            </a:r>
          </a:p>
          <a:p>
            <a:pPr lvl="1" eaLnBrk="1" hangingPunct="1">
              <a:lnSpc>
                <a:spcPct val="90000"/>
              </a:lnSpc>
              <a:buFont typeface="Wingdings" pitchFamily="2" charset="2"/>
              <a:buChar char="ü"/>
            </a:pPr>
            <a:r>
              <a:rPr lang="en-US" sz="2000" dirty="0" smtClean="0"/>
              <a:t>Student evaluation – e.g. in your clinical blocks</a:t>
            </a:r>
          </a:p>
          <a:p>
            <a:pPr lvl="1" eaLnBrk="1" hangingPunct="1">
              <a:lnSpc>
                <a:spcPct val="90000"/>
              </a:lnSpc>
            </a:pPr>
            <a:endParaRPr lang="en-US" sz="2000" dirty="0" smtClean="0"/>
          </a:p>
          <a:p>
            <a:pPr eaLnBrk="1" hangingPunct="1">
              <a:lnSpc>
                <a:spcPct val="90000"/>
              </a:lnSpc>
              <a:buClr>
                <a:srgbClr val="0000FF"/>
              </a:buClr>
              <a:buFont typeface="Wingdings" pitchFamily="2" charset="2"/>
              <a:buChar char="v"/>
            </a:pPr>
            <a:r>
              <a:rPr lang="en-US" sz="2400" u="sng" dirty="0" smtClean="0"/>
              <a:t>Communication</a:t>
            </a:r>
            <a:r>
              <a:rPr lang="en-US" sz="2400" dirty="0" smtClean="0"/>
              <a:t> among members of the medical team</a:t>
            </a:r>
            <a:r>
              <a:rPr lang="en-US" sz="800" dirty="0" smtClean="0"/>
              <a:t/>
            </a:r>
            <a:br>
              <a:rPr lang="en-US" sz="800" dirty="0" smtClean="0"/>
            </a:br>
            <a:r>
              <a:rPr lang="en-US" sz="800" dirty="0" smtClean="0"/>
              <a:t/>
            </a:r>
            <a:br>
              <a:rPr lang="en-US" sz="800" dirty="0" smtClean="0"/>
            </a:br>
            <a:r>
              <a:rPr lang="en-US" sz="1900" dirty="0" smtClean="0"/>
              <a:t>(optimize the quality of care and minimize the potential for mistakes)</a:t>
            </a:r>
          </a:p>
          <a:p>
            <a:pPr eaLnBrk="1" hangingPunct="1">
              <a:lnSpc>
                <a:spcPct val="90000"/>
              </a:lnSpc>
              <a:buClr>
                <a:srgbClr val="0000FF"/>
              </a:buClr>
              <a:buFont typeface="Wingdings" pitchFamily="2" charset="2"/>
              <a:buChar char="v"/>
            </a:pPr>
            <a:endParaRPr lang="en-US" sz="2000" dirty="0" smtClean="0"/>
          </a:p>
          <a:p>
            <a:pPr eaLnBrk="1" hangingPunct="1">
              <a:lnSpc>
                <a:spcPct val="90000"/>
              </a:lnSpc>
              <a:buClr>
                <a:srgbClr val="0000FF"/>
              </a:buClr>
              <a:buFont typeface="Wingdings" pitchFamily="2" charset="2"/>
              <a:buChar char="v"/>
            </a:pPr>
            <a:r>
              <a:rPr lang="en-US" sz="2400" u="sng" dirty="0" smtClean="0"/>
              <a:t>Legal Record</a:t>
            </a:r>
            <a:r>
              <a:rPr lang="en-US" sz="2400" dirty="0" smtClean="0"/>
              <a:t>  </a:t>
            </a:r>
            <a:r>
              <a:rPr lang="en-US" sz="2000" dirty="0" smtClean="0"/>
              <a:t>(sign your entries!)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dissolve">
                                      <p:cBhvr>
                                        <p:cTn id="7" dur="500"/>
                                        <p:tgtEl>
                                          <p:spTgt spid="614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dissolve">
                                      <p:cBhvr>
                                        <p:cTn id="10" dur="500"/>
                                        <p:tgtEl>
                                          <p:spTgt spid="614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animEffect transition="in" filter="dissolve">
                                      <p:cBhvr>
                                        <p:cTn id="13" dur="500"/>
                                        <p:tgtEl>
                                          <p:spTgt spid="6147">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147">
                                            <p:txEl>
                                              <p:pRg st="3" end="3"/>
                                            </p:txEl>
                                          </p:spTgt>
                                        </p:tgtEl>
                                        <p:attrNameLst>
                                          <p:attrName>style.visibility</p:attrName>
                                        </p:attrNameLst>
                                      </p:cBhvr>
                                      <p:to>
                                        <p:strVal val="visible"/>
                                      </p:to>
                                    </p:set>
                                    <p:animEffect transition="in" filter="dissolve">
                                      <p:cBhvr>
                                        <p:cTn id="16" dur="500"/>
                                        <p:tgtEl>
                                          <p:spTgt spid="6147">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animEffect transition="in" filter="dissolve">
                                      <p:cBhvr>
                                        <p:cTn id="19" dur="500"/>
                                        <p:tgtEl>
                                          <p:spTgt spid="6147">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6147">
                                            <p:txEl>
                                              <p:pRg st="5" end="5"/>
                                            </p:txEl>
                                          </p:spTgt>
                                        </p:tgtEl>
                                        <p:attrNameLst>
                                          <p:attrName>style.visibility</p:attrName>
                                        </p:attrNameLst>
                                      </p:cBhvr>
                                      <p:to>
                                        <p:strVal val="visible"/>
                                      </p:to>
                                    </p:set>
                                    <p:animEffect transition="in" filter="dissolve">
                                      <p:cBhvr>
                                        <p:cTn id="22" dur="500"/>
                                        <p:tgtEl>
                                          <p:spTgt spid="6147">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6147">
                                            <p:txEl>
                                              <p:pRg st="6" end="6"/>
                                            </p:txEl>
                                          </p:spTgt>
                                        </p:tgtEl>
                                        <p:attrNameLst>
                                          <p:attrName>style.visibility</p:attrName>
                                        </p:attrNameLst>
                                      </p:cBhvr>
                                      <p:to>
                                        <p:strVal val="visible"/>
                                      </p:to>
                                    </p:set>
                                    <p:animEffect transition="in" filter="dissolve">
                                      <p:cBhvr>
                                        <p:cTn id="25" dur="500"/>
                                        <p:tgtEl>
                                          <p:spTgt spid="6147">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6147">
                                            <p:txEl>
                                              <p:pRg st="8" end="8"/>
                                            </p:txEl>
                                          </p:spTgt>
                                        </p:tgtEl>
                                        <p:attrNameLst>
                                          <p:attrName>style.visibility</p:attrName>
                                        </p:attrNameLst>
                                      </p:cBhvr>
                                      <p:to>
                                        <p:strVal val="visible"/>
                                      </p:to>
                                    </p:set>
                                    <p:animEffect transition="in" filter="dissolve">
                                      <p:cBhvr>
                                        <p:cTn id="30" dur="500"/>
                                        <p:tgtEl>
                                          <p:spTgt spid="6147">
                                            <p:txEl>
                                              <p:pRg st="8" end="8"/>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6147">
                                            <p:txEl>
                                              <p:pRg st="10" end="10"/>
                                            </p:txEl>
                                          </p:spTgt>
                                        </p:tgtEl>
                                        <p:attrNameLst>
                                          <p:attrName>style.visibility</p:attrName>
                                        </p:attrNameLst>
                                      </p:cBhvr>
                                      <p:to>
                                        <p:strVal val="visible"/>
                                      </p:to>
                                    </p:set>
                                    <p:animEffect transition="in" filter="dissolve">
                                      <p:cBhvr>
                                        <p:cTn id="35" dur="500"/>
                                        <p:tgtEl>
                                          <p:spTgt spid="61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685800" y="1752600"/>
            <a:ext cx="7620000" cy="519113"/>
          </a:xfrm>
          <a:prstGeom prst="rect">
            <a:avLst/>
          </a:prstGeom>
          <a:noFill/>
          <a:ln w="9525">
            <a:noFill/>
            <a:miter lim="800000"/>
            <a:headEnd/>
            <a:tailEnd/>
          </a:ln>
        </p:spPr>
        <p:txBody>
          <a:bodyPr>
            <a:spAutoFit/>
          </a:bodyPr>
          <a:lstStyle/>
          <a:p>
            <a:pPr>
              <a:spcBef>
                <a:spcPct val="50000"/>
              </a:spcBef>
            </a:pPr>
            <a:r>
              <a:rPr lang="en-US" sz="2800" b="1"/>
              <a:t>Initial PLAN – to address </a:t>
            </a:r>
            <a:r>
              <a:rPr lang="en-US" sz="2800" b="1" u="sng">
                <a:solidFill>
                  <a:srgbClr val="0000FF"/>
                </a:solidFill>
              </a:rPr>
              <a:t>THIS</a:t>
            </a:r>
            <a:r>
              <a:rPr lang="en-US" sz="2800" b="1"/>
              <a:t> problem.</a:t>
            </a:r>
          </a:p>
        </p:txBody>
      </p:sp>
      <p:sp>
        <p:nvSpPr>
          <p:cNvPr id="19459" name="Text Box 3"/>
          <p:cNvSpPr txBox="1">
            <a:spLocks noChangeArrowheads="1"/>
          </p:cNvSpPr>
          <p:nvPr/>
        </p:nvSpPr>
        <p:spPr bwMode="auto">
          <a:xfrm>
            <a:off x="1371600" y="2667000"/>
            <a:ext cx="6934200" cy="3724096"/>
          </a:xfrm>
          <a:prstGeom prst="rect">
            <a:avLst/>
          </a:prstGeom>
          <a:noFill/>
          <a:ln w="9525">
            <a:noFill/>
            <a:miter lim="800000"/>
            <a:headEnd/>
            <a:tailEnd/>
          </a:ln>
        </p:spPr>
        <p:txBody>
          <a:bodyPr>
            <a:spAutoFit/>
          </a:bodyPr>
          <a:lstStyle/>
          <a:p>
            <a:pPr marL="457200" indent="-457200" eaLnBrk="0" hangingPunct="0">
              <a:buClr>
                <a:srgbClr val="0000FF"/>
              </a:buClr>
              <a:buFont typeface="Wingdings" pitchFamily="2" charset="2"/>
              <a:buChar char="v"/>
            </a:pPr>
            <a:r>
              <a:rPr lang="en-US" sz="2200" dirty="0"/>
              <a:t>The plan should help rule in / rule out your primary DfDx's, or treat the patient. </a:t>
            </a:r>
          </a:p>
          <a:p>
            <a:pPr marL="457200" indent="-457200" eaLnBrk="0" hangingPunct="0">
              <a:buClr>
                <a:srgbClr val="0000FF"/>
              </a:buClr>
              <a:buFont typeface="Wingdings" pitchFamily="2" charset="2"/>
              <a:buChar char="v"/>
            </a:pPr>
            <a:endParaRPr lang="en-US" sz="2200" dirty="0"/>
          </a:p>
          <a:p>
            <a:pPr marL="457200" indent="-457200" eaLnBrk="0" hangingPunct="0">
              <a:buClr>
                <a:srgbClr val="0000FF"/>
              </a:buClr>
              <a:buFont typeface="Wingdings" pitchFamily="2" charset="2"/>
              <a:buChar char="v"/>
            </a:pPr>
            <a:r>
              <a:rPr lang="en-US" sz="2200" dirty="0"/>
              <a:t>The initial plan can include:</a:t>
            </a:r>
          </a:p>
          <a:p>
            <a:pPr marL="973138" lvl="1" indent="-401638" eaLnBrk="0" hangingPunct="0">
              <a:buClr>
                <a:srgbClr val="0000FF"/>
              </a:buClr>
              <a:buFont typeface="Wingdings" pitchFamily="2" charset="2"/>
              <a:buChar char="Ø"/>
            </a:pPr>
            <a:r>
              <a:rPr lang="en-US" sz="2200" dirty="0"/>
              <a:t>specific diagnostic tests</a:t>
            </a:r>
          </a:p>
          <a:p>
            <a:pPr marL="973138" lvl="1" indent="-401638" eaLnBrk="0" hangingPunct="0">
              <a:buClr>
                <a:srgbClr val="0000FF"/>
              </a:buClr>
              <a:buFont typeface="Wingdings" pitchFamily="2" charset="2"/>
              <a:buChar char="Ø"/>
            </a:pPr>
            <a:r>
              <a:rPr lang="en-US" sz="2200" dirty="0"/>
              <a:t>specific treatments</a:t>
            </a:r>
          </a:p>
          <a:p>
            <a:pPr marL="973138" lvl="1" indent="-401638" eaLnBrk="0" hangingPunct="0">
              <a:buClr>
                <a:srgbClr val="0000FF"/>
              </a:buClr>
              <a:buFont typeface="Wingdings" pitchFamily="2" charset="2"/>
              <a:buChar char="Ø"/>
            </a:pPr>
            <a:r>
              <a:rPr lang="en-US" sz="2200" dirty="0"/>
              <a:t>doing nothing (wait &amp; see)</a:t>
            </a:r>
          </a:p>
          <a:p>
            <a:pPr marL="973138" lvl="1" indent="-401638" eaLnBrk="0" hangingPunct="0">
              <a:buClr>
                <a:srgbClr val="0000FF"/>
              </a:buClr>
              <a:buFont typeface="Wingdings" pitchFamily="2" charset="2"/>
              <a:buChar char="Ø"/>
            </a:pPr>
            <a:r>
              <a:rPr lang="en-US" sz="2200" dirty="0"/>
              <a:t>client communication plans </a:t>
            </a:r>
            <a:r>
              <a:rPr lang="en-US" sz="1600" dirty="0"/>
              <a:t>(including questions) </a:t>
            </a:r>
          </a:p>
          <a:p>
            <a:pPr marL="457200" indent="-457200" eaLnBrk="0" hangingPunct="0">
              <a:buClr>
                <a:srgbClr val="0000FF"/>
              </a:buClr>
              <a:buFont typeface="Wingdings" pitchFamily="2" charset="2"/>
              <a:buChar char="Ø"/>
            </a:pPr>
            <a:endParaRPr lang="en-US" sz="1600" dirty="0"/>
          </a:p>
          <a:p>
            <a:pPr marL="457200" indent="-457200" eaLnBrk="0" hangingPunct="0">
              <a:buClr>
                <a:srgbClr val="0000FF"/>
              </a:buClr>
              <a:buFont typeface="Wingdings" pitchFamily="2" charset="2"/>
              <a:buChar char="v"/>
            </a:pPr>
            <a:r>
              <a:rPr lang="en-US" sz="2200" dirty="0"/>
              <a:t>The proposed plan </a:t>
            </a:r>
            <a:r>
              <a:rPr lang="en-US" sz="2200" dirty="0" smtClean="0"/>
              <a:t>is often stated </a:t>
            </a:r>
            <a:r>
              <a:rPr lang="en-US" sz="2200" dirty="0"/>
              <a:t>as a sequence of plans or possible courses of </a:t>
            </a:r>
            <a:r>
              <a:rPr lang="en-US" sz="2200" dirty="0" smtClean="0"/>
              <a:t>actions.</a:t>
            </a:r>
            <a:endParaRPr lang="en-US" sz="2200" dirty="0"/>
          </a:p>
        </p:txBody>
      </p:sp>
      <p:sp>
        <p:nvSpPr>
          <p:cNvPr id="21508" name="Rectangle 4"/>
          <p:cNvSpPr>
            <a:spLocks noChangeArrowheads="1"/>
          </p:cNvSpPr>
          <p:nvPr/>
        </p:nvSpPr>
        <p:spPr bwMode="auto">
          <a:xfrm>
            <a:off x="685800" y="457200"/>
            <a:ext cx="7620000" cy="990600"/>
          </a:xfrm>
          <a:prstGeom prst="rect">
            <a:avLst/>
          </a:prstGeom>
          <a:noFill/>
          <a:ln w="9525">
            <a:noFill/>
            <a:miter lim="800000"/>
            <a:headEnd/>
            <a:tailEnd/>
          </a:ln>
        </p:spPr>
        <p:txBody>
          <a:bodyPr anchor="ctr"/>
          <a:lstStyle/>
          <a:p>
            <a:pPr algn="ctr"/>
            <a:r>
              <a:rPr lang="en-US" sz="4000" b="1" u="sng">
                <a:solidFill>
                  <a:srgbClr val="FF0000"/>
                </a:solidFill>
              </a:rPr>
              <a:t>S.O.A.</a:t>
            </a:r>
            <a:r>
              <a:rPr lang="en-US" sz="6000" b="1" u="sng">
                <a:solidFill>
                  <a:srgbClr val="FF0000"/>
                </a:solidFill>
              </a:rPr>
              <a:t>P</a:t>
            </a:r>
            <a:r>
              <a:rPr lang="en-US" sz="4000" b="1" u="sng">
                <a:solidFill>
                  <a:srgbClr val="FF0000"/>
                </a:solidFill>
              </a:rPr>
              <a:t>.</a:t>
            </a:r>
            <a:r>
              <a:rPr lang="en-US" sz="4000" b="1">
                <a:solidFill>
                  <a:srgbClr val="FF0000"/>
                </a:solidFill>
              </a:rPr>
              <a:t> </a:t>
            </a:r>
            <a:r>
              <a:rPr lang="en-US" b="1">
                <a:solidFill>
                  <a:srgbClr val="FF0000"/>
                </a:solidFill>
              </a:rPr>
              <a:t>– continued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across)">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a:xfrm>
            <a:off x="685800" y="381000"/>
            <a:ext cx="7696200" cy="762000"/>
          </a:xfrm>
        </p:spPr>
        <p:txBody>
          <a:bodyPr/>
          <a:lstStyle/>
          <a:p>
            <a:pPr eaLnBrk="1" hangingPunct="1"/>
            <a:r>
              <a:rPr lang="en-US" sz="2800" b="1" u="sng" smtClean="0"/>
              <a:t>SOAP Example</a:t>
            </a:r>
            <a:r>
              <a:rPr lang="en-US" sz="2800" b="1" smtClean="0"/>
              <a:t>:</a:t>
            </a:r>
            <a:r>
              <a:rPr lang="en-US" b="1" smtClean="0"/>
              <a:t> </a:t>
            </a:r>
            <a:r>
              <a:rPr lang="en-US" b="1" smtClean="0">
                <a:solidFill>
                  <a:srgbClr val="0000FF"/>
                </a:solidFill>
              </a:rPr>
              <a:t>Edema</a:t>
            </a:r>
          </a:p>
        </p:txBody>
      </p:sp>
      <p:sp>
        <p:nvSpPr>
          <p:cNvPr id="12293" name="Rectangle 5"/>
          <p:cNvSpPr>
            <a:spLocks noGrp="1" noChangeArrowheads="1"/>
          </p:cNvSpPr>
          <p:nvPr>
            <p:ph type="body" idx="1"/>
          </p:nvPr>
        </p:nvSpPr>
        <p:spPr>
          <a:xfrm>
            <a:off x="381000" y="1447800"/>
            <a:ext cx="8458200" cy="5105400"/>
          </a:xfrm>
        </p:spPr>
        <p:txBody>
          <a:bodyPr/>
          <a:lstStyle/>
          <a:p>
            <a:pPr marL="457200" indent="-457200" eaLnBrk="1" hangingPunct="1">
              <a:buFontTx/>
              <a:buAutoNum type="alphaLcParenR"/>
            </a:pPr>
            <a:r>
              <a:rPr lang="en-US" b="1" smtClean="0"/>
              <a:t>General mechanisms</a:t>
            </a:r>
            <a:endParaRPr lang="en-US" sz="1000" b="1" smtClean="0"/>
          </a:p>
          <a:p>
            <a:pPr marL="457200" indent="-457200" eaLnBrk="1" hangingPunct="1">
              <a:buFontTx/>
              <a:buAutoNum type="alphaLcParenR"/>
            </a:pPr>
            <a:endParaRPr lang="en-US" sz="1000" b="1" smtClean="0"/>
          </a:p>
          <a:p>
            <a:pPr marL="1090613" lvl="1" indent="-398463" eaLnBrk="1" hangingPunct="1">
              <a:buClr>
                <a:srgbClr val="0000FF"/>
              </a:buClr>
              <a:buFont typeface="Wingdings" pitchFamily="2" charset="2"/>
              <a:buChar char="v"/>
            </a:pPr>
            <a:r>
              <a:rPr lang="en-US" sz="2200" smtClean="0"/>
              <a:t>Increased hydrostatic pressure</a:t>
            </a:r>
          </a:p>
          <a:p>
            <a:pPr marL="1652588" lvl="2" indent="-280988" eaLnBrk="1" hangingPunct="1">
              <a:buClr>
                <a:schemeClr val="accent2"/>
              </a:buClr>
              <a:buFont typeface="Wingdings" pitchFamily="2" charset="2"/>
              <a:buChar char="Ø"/>
            </a:pPr>
            <a:r>
              <a:rPr lang="en-US" sz="1800" smtClean="0"/>
              <a:t>Heart failure, venous obstruction, overhydration</a:t>
            </a:r>
            <a:endParaRPr lang="en-US" sz="900" smtClean="0"/>
          </a:p>
          <a:p>
            <a:pPr marL="1652588" lvl="2" indent="-280988" eaLnBrk="1" hangingPunct="1">
              <a:buClr>
                <a:schemeClr val="accent2"/>
              </a:buClr>
              <a:buFont typeface="Wingdings" pitchFamily="2" charset="2"/>
              <a:buChar char="Ø"/>
            </a:pPr>
            <a:endParaRPr lang="en-US" sz="900" smtClean="0"/>
          </a:p>
          <a:p>
            <a:pPr marL="1090613" lvl="1" indent="-398463" eaLnBrk="1" hangingPunct="1">
              <a:buClr>
                <a:srgbClr val="0000FF"/>
              </a:buClr>
              <a:buFont typeface="Wingdings" pitchFamily="2" charset="2"/>
              <a:buChar char="v"/>
            </a:pPr>
            <a:r>
              <a:rPr lang="en-US" sz="2200" smtClean="0"/>
              <a:t>Decreased plasma oncotic pressure: </a:t>
            </a:r>
            <a:r>
              <a:rPr lang="en-US" sz="2000" smtClean="0"/>
              <a:t>d/t hypoalbuminemia</a:t>
            </a:r>
          </a:p>
          <a:p>
            <a:pPr marL="1652588" lvl="2" indent="-280988" eaLnBrk="1" hangingPunct="1">
              <a:buClr>
                <a:schemeClr val="accent2"/>
              </a:buClr>
              <a:buFont typeface="Wingdings" pitchFamily="2" charset="2"/>
              <a:buChar char="Ø"/>
            </a:pPr>
            <a:r>
              <a:rPr lang="en-US" sz="1800" smtClean="0">
                <a:sym typeface="Wingdings" pitchFamily="2" charset="2"/>
              </a:rPr>
              <a:t> </a:t>
            </a:r>
            <a:r>
              <a:rPr lang="en-US" sz="1800" smtClean="0"/>
              <a:t>albumin production d/t liver disease </a:t>
            </a:r>
          </a:p>
          <a:p>
            <a:pPr marL="1652588" lvl="2" indent="-280988" eaLnBrk="1" hangingPunct="1">
              <a:buClr>
                <a:schemeClr val="accent2"/>
              </a:buClr>
              <a:buFont typeface="Wingdings" pitchFamily="2" charset="2"/>
              <a:buChar char="Ø"/>
            </a:pPr>
            <a:r>
              <a:rPr lang="en-US" sz="1800" smtClean="0">
                <a:sym typeface="Wingdings" pitchFamily="2" charset="2"/>
              </a:rPr>
              <a:t></a:t>
            </a:r>
            <a:r>
              <a:rPr lang="en-US" sz="1800" smtClean="0"/>
              <a:t> intake (malnutrition  or  protein malabsorption)</a:t>
            </a:r>
          </a:p>
          <a:p>
            <a:pPr marL="1652588" lvl="2" indent="-280988" eaLnBrk="1" hangingPunct="1">
              <a:buClr>
                <a:schemeClr val="accent2"/>
              </a:buClr>
              <a:buFont typeface="Wingdings" pitchFamily="2" charset="2"/>
              <a:buChar char="Ø"/>
            </a:pPr>
            <a:r>
              <a:rPr lang="en-US" sz="1800" smtClean="0">
                <a:sym typeface="Wingdings" pitchFamily="2" charset="2"/>
              </a:rPr>
              <a:t> protein loss </a:t>
            </a:r>
          </a:p>
          <a:p>
            <a:pPr marL="2286000" lvl="3" indent="-339725" eaLnBrk="1" hangingPunct="1">
              <a:buClr>
                <a:schemeClr val="accent2"/>
              </a:buClr>
              <a:buFont typeface="Wingdings" pitchFamily="2" charset="2"/>
              <a:buChar char="ü"/>
            </a:pPr>
            <a:r>
              <a:rPr lang="en-US" smtClean="0"/>
              <a:t>Renal, GI, skin (wounds &amp; burns), body cavities</a:t>
            </a:r>
            <a:endParaRPr lang="en-US" sz="800" smtClean="0"/>
          </a:p>
          <a:p>
            <a:pPr marL="2286000" lvl="3" indent="-339725" eaLnBrk="1" hangingPunct="1">
              <a:buClr>
                <a:schemeClr val="accent2"/>
              </a:buClr>
              <a:buFont typeface="Wingdings" pitchFamily="2" charset="2"/>
              <a:buChar char="ü"/>
            </a:pPr>
            <a:endParaRPr lang="en-US" sz="800" smtClean="0"/>
          </a:p>
          <a:p>
            <a:pPr marL="1090613" lvl="1" indent="-398463" eaLnBrk="1" hangingPunct="1">
              <a:buClr>
                <a:srgbClr val="0000FF"/>
              </a:buClr>
              <a:buFont typeface="Wingdings" pitchFamily="2" charset="2"/>
              <a:buChar char="v"/>
            </a:pPr>
            <a:r>
              <a:rPr lang="en-US" sz="2200" smtClean="0"/>
              <a:t>Lymphatic obstruction or hypertension</a:t>
            </a:r>
            <a:r>
              <a:rPr lang="en-US" sz="2000" smtClean="0"/>
              <a:t>  (not common)</a:t>
            </a:r>
          </a:p>
          <a:p>
            <a:pPr marL="1652588" lvl="2" indent="-280988" eaLnBrk="1" hangingPunct="1">
              <a:buFont typeface="Wingdings" pitchFamily="2" charset="2"/>
              <a:buChar char="Ø"/>
            </a:pPr>
            <a:r>
              <a:rPr lang="en-US" sz="1800" smtClean="0"/>
              <a:t>Neoplasia, surgical or traumatic injury, lymphangitis, congenital</a:t>
            </a:r>
            <a:endParaRPr lang="en-US" sz="800" smtClean="0"/>
          </a:p>
          <a:p>
            <a:pPr marL="1652588" lvl="2" indent="-280988" eaLnBrk="1" hangingPunct="1">
              <a:buFont typeface="Wingdings" pitchFamily="2" charset="2"/>
              <a:buChar char="Ø"/>
            </a:pPr>
            <a:endParaRPr lang="en-US" sz="800" smtClean="0"/>
          </a:p>
          <a:p>
            <a:pPr marL="1090613" lvl="1" indent="-398463" eaLnBrk="1" hangingPunct="1">
              <a:buClr>
                <a:srgbClr val="0000FF"/>
              </a:buClr>
              <a:buFont typeface="Wingdings" pitchFamily="2" charset="2"/>
              <a:buChar char="v"/>
            </a:pPr>
            <a:r>
              <a:rPr lang="en-US" sz="2200" smtClean="0"/>
              <a:t>Vasculitis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dissolve">
                                      <p:cBhvr>
                                        <p:cTn id="7" dur="500"/>
                                        <p:tgtEl>
                                          <p:spTgt spid="122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609600" y="228600"/>
            <a:ext cx="7924800" cy="3276600"/>
          </a:xfrm>
        </p:spPr>
        <p:txBody>
          <a:bodyPr/>
          <a:lstStyle/>
          <a:p>
            <a:pPr marL="533400" indent="-533400" eaLnBrk="1" hangingPunct="1">
              <a:buFontTx/>
              <a:buAutoNum type="alphaLcParenR" startAt="2"/>
            </a:pPr>
            <a:r>
              <a:rPr lang="en-US" b="1" smtClean="0"/>
              <a:t>This case:</a:t>
            </a:r>
          </a:p>
          <a:p>
            <a:pPr marL="914400" lvl="1" indent="-457200" eaLnBrk="1" hangingPunct="1">
              <a:buClr>
                <a:srgbClr val="0000FF"/>
              </a:buClr>
              <a:buFont typeface="Wingdings" pitchFamily="2" charset="2"/>
              <a:buChar char="v"/>
            </a:pPr>
            <a:r>
              <a:rPr lang="en-US" sz="2200" smtClean="0"/>
              <a:t>No evidence of GI disease</a:t>
            </a:r>
          </a:p>
          <a:p>
            <a:pPr marL="914400" lvl="1" indent="-457200" eaLnBrk="1" hangingPunct="1">
              <a:buClr>
                <a:srgbClr val="0000FF"/>
              </a:buClr>
              <a:buFont typeface="Wingdings" pitchFamily="2" charset="2"/>
              <a:buChar char="v"/>
            </a:pPr>
            <a:r>
              <a:rPr lang="en-US" sz="2200" smtClean="0"/>
              <a:t>No evidence of heart disease or vasculitis</a:t>
            </a:r>
          </a:p>
          <a:p>
            <a:pPr marL="914400" lvl="1" indent="-457200" eaLnBrk="1" hangingPunct="1">
              <a:buClr>
                <a:srgbClr val="0000FF"/>
              </a:buClr>
              <a:buFont typeface="Wingdings" pitchFamily="2" charset="2"/>
              <a:buChar char="v"/>
            </a:pPr>
            <a:r>
              <a:rPr lang="en-US" sz="2200" smtClean="0"/>
              <a:t>No obvious evidence of lymphatic disease</a:t>
            </a:r>
          </a:p>
          <a:p>
            <a:pPr marL="914400" lvl="1" indent="-457200" eaLnBrk="1" hangingPunct="1">
              <a:buClr>
                <a:srgbClr val="0000FF"/>
              </a:buClr>
              <a:buFont typeface="Wingdings" pitchFamily="2" charset="2"/>
              <a:buChar char="v"/>
            </a:pPr>
            <a:r>
              <a:rPr lang="en-US" sz="2200" smtClean="0"/>
              <a:t>Good appetite </a:t>
            </a:r>
          </a:p>
          <a:p>
            <a:pPr marL="914400" lvl="1" indent="-457200" eaLnBrk="1" hangingPunct="1">
              <a:buClr>
                <a:srgbClr val="0000FF"/>
              </a:buClr>
              <a:buFont typeface="Wingdings" pitchFamily="2" charset="2"/>
              <a:buChar char="v"/>
            </a:pPr>
            <a:r>
              <a:rPr lang="en-US" sz="2200" smtClean="0"/>
              <a:t>Accompanied by weight loss</a:t>
            </a:r>
          </a:p>
          <a:p>
            <a:pPr marL="914400" lvl="1" indent="-457200" eaLnBrk="1" hangingPunct="1">
              <a:buClr>
                <a:srgbClr val="0000FF"/>
              </a:buClr>
              <a:buFont typeface="Wingdings" pitchFamily="2" charset="2"/>
              <a:buChar char="v"/>
            </a:pPr>
            <a:r>
              <a:rPr lang="en-US" sz="2200" smtClean="0"/>
              <a:t>Possible polyuria &amp; polydipsia according to owners</a:t>
            </a:r>
          </a:p>
        </p:txBody>
      </p:sp>
      <p:sp>
        <p:nvSpPr>
          <p:cNvPr id="23556" name="Text Box 4"/>
          <p:cNvSpPr txBox="1">
            <a:spLocks noChangeArrowheads="1"/>
          </p:cNvSpPr>
          <p:nvPr/>
        </p:nvSpPr>
        <p:spPr bwMode="auto">
          <a:xfrm>
            <a:off x="609600" y="3505200"/>
            <a:ext cx="8077200" cy="3063875"/>
          </a:xfrm>
          <a:prstGeom prst="rect">
            <a:avLst/>
          </a:prstGeom>
          <a:noFill/>
          <a:ln w="9525">
            <a:noFill/>
            <a:miter lim="800000"/>
            <a:headEnd/>
            <a:tailEnd/>
          </a:ln>
        </p:spPr>
        <p:txBody>
          <a:bodyPr>
            <a:spAutoFit/>
          </a:bodyPr>
          <a:lstStyle/>
          <a:p>
            <a:pPr marL="457200" indent="-457200">
              <a:spcBef>
                <a:spcPct val="20000"/>
              </a:spcBef>
              <a:buClr>
                <a:schemeClr val="tx1"/>
              </a:buClr>
              <a:buFont typeface="Wingdings" pitchFamily="2" charset="2"/>
              <a:buAutoNum type="alphaLcParenR" startAt="3"/>
            </a:pPr>
            <a:r>
              <a:rPr lang="en-US" sz="2800" b="1" u="sng"/>
              <a:t>DfDx’s</a:t>
            </a:r>
            <a:r>
              <a:rPr lang="en-US" sz="2800" b="1"/>
              <a:t>:</a:t>
            </a:r>
          </a:p>
          <a:p>
            <a:pPr marL="1371600" lvl="2" indent="-457200">
              <a:spcBef>
                <a:spcPct val="20000"/>
              </a:spcBef>
              <a:buClr>
                <a:srgbClr val="0000FF"/>
              </a:buClr>
              <a:buFont typeface="Wingdings" pitchFamily="2" charset="2"/>
              <a:buChar char="ü"/>
            </a:pPr>
            <a:r>
              <a:rPr lang="en-US" sz="2200"/>
              <a:t>Protein-losing nephropathy  </a:t>
            </a:r>
            <a:br>
              <a:rPr lang="en-US" sz="2200"/>
            </a:br>
            <a:r>
              <a:rPr lang="en-US" sz="2200"/>
              <a:t>(e.g. glomeronephritis or renal amyloidosis)</a:t>
            </a:r>
          </a:p>
          <a:p>
            <a:pPr marL="1371600" lvl="2" indent="-457200">
              <a:spcBef>
                <a:spcPct val="20000"/>
              </a:spcBef>
              <a:buClr>
                <a:srgbClr val="0000FF"/>
              </a:buClr>
              <a:buFont typeface="Wingdings" pitchFamily="2" charset="2"/>
              <a:buChar char="ü"/>
            </a:pPr>
            <a:r>
              <a:rPr lang="en-US" sz="2200"/>
              <a:t>Loss in GI, but without producing other enteric signs such as diarrhea  (e.g. lymphangiectasia, chronic parasitism, intestinal neoplasia)</a:t>
            </a:r>
          </a:p>
          <a:p>
            <a:pPr marL="1371600" lvl="2" indent="-457200">
              <a:spcBef>
                <a:spcPct val="20000"/>
              </a:spcBef>
              <a:buClr>
                <a:srgbClr val="0000FF"/>
              </a:buClr>
              <a:buFont typeface="Wingdings" pitchFamily="2" charset="2"/>
              <a:buChar char="ü"/>
            </a:pPr>
            <a:r>
              <a:rPr lang="en-US" sz="2200"/>
              <a:t>Chronic Liver disease – would have to be severe (&gt;80% loss) to produce hypoalbuminemia &amp; edema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dissolve">
                                      <p:cBhvr>
                                        <p:cTn id="7" dur="5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371600" y="304800"/>
            <a:ext cx="6629400" cy="1219200"/>
          </a:xfrm>
        </p:spPr>
        <p:txBody>
          <a:bodyPr/>
          <a:lstStyle/>
          <a:p>
            <a:pPr eaLnBrk="1" hangingPunct="1"/>
            <a:r>
              <a:rPr lang="en-US" b="1" smtClean="0">
                <a:solidFill>
                  <a:srgbClr val="9900CC"/>
                </a:solidFill>
              </a:rPr>
              <a:t>Remember </a:t>
            </a:r>
            <a:br>
              <a:rPr lang="en-US" b="1" smtClean="0">
                <a:solidFill>
                  <a:srgbClr val="9900CC"/>
                </a:solidFill>
              </a:rPr>
            </a:br>
            <a:r>
              <a:rPr lang="en-US" sz="2800" b="1" smtClean="0">
                <a:solidFill>
                  <a:srgbClr val="9900CC"/>
                </a:solidFill>
              </a:rPr>
              <a:t>– </a:t>
            </a:r>
            <a:r>
              <a:rPr lang="en-US" sz="2000" b="1" smtClean="0">
                <a:solidFill>
                  <a:srgbClr val="9900CC"/>
                </a:solidFill>
              </a:rPr>
              <a:t>SOAPs are written </a:t>
            </a:r>
            <a:r>
              <a:rPr lang="en-US" sz="2000" b="1" u="sng" smtClean="0">
                <a:solidFill>
                  <a:srgbClr val="9900CC"/>
                </a:solidFill>
              </a:rPr>
              <a:t>daily</a:t>
            </a:r>
          </a:p>
        </p:txBody>
      </p:sp>
      <p:sp>
        <p:nvSpPr>
          <p:cNvPr id="30723" name="Rectangle 3"/>
          <p:cNvSpPr>
            <a:spLocks noGrp="1" noChangeArrowheads="1"/>
          </p:cNvSpPr>
          <p:nvPr>
            <p:ph type="body" idx="1"/>
          </p:nvPr>
        </p:nvSpPr>
        <p:spPr>
          <a:xfrm>
            <a:off x="762000" y="1676400"/>
            <a:ext cx="7620000" cy="2971800"/>
          </a:xfrm>
          <a:solidFill>
            <a:schemeClr val="bg1"/>
          </a:solidFill>
          <a:ln>
            <a:solidFill>
              <a:srgbClr val="800080"/>
            </a:solidFill>
          </a:ln>
        </p:spPr>
        <p:txBody>
          <a:bodyPr/>
          <a:lstStyle/>
          <a:p>
            <a:pPr eaLnBrk="1" hangingPunct="1">
              <a:buFontTx/>
              <a:buNone/>
            </a:pPr>
            <a:r>
              <a:rPr lang="en-US" b="1" u="sng" smtClean="0"/>
              <a:t>EACH DAY</a:t>
            </a:r>
            <a:r>
              <a:rPr lang="en-US" smtClean="0"/>
              <a:t>   </a:t>
            </a:r>
            <a:r>
              <a:rPr lang="en-US" sz="2400" smtClean="0"/>
              <a:t>(or at each submission during a DC)</a:t>
            </a:r>
            <a:endParaRPr lang="en-US" sz="1200" smtClean="0"/>
          </a:p>
          <a:p>
            <a:pPr eaLnBrk="1" hangingPunct="1">
              <a:buFontTx/>
              <a:buNone/>
            </a:pPr>
            <a:endParaRPr lang="en-US" sz="1200" smtClean="0"/>
          </a:p>
          <a:p>
            <a:pPr eaLnBrk="1" hangingPunct="1"/>
            <a:r>
              <a:rPr lang="en-US" smtClean="0"/>
              <a:t>You will SOAP all NEW problems</a:t>
            </a:r>
          </a:p>
          <a:p>
            <a:pPr eaLnBrk="1" hangingPunct="1">
              <a:buFontTx/>
              <a:buNone/>
            </a:pPr>
            <a:endParaRPr lang="en-US" sz="1000" smtClean="0"/>
          </a:p>
          <a:p>
            <a:pPr algn="ctr" eaLnBrk="1" hangingPunct="1">
              <a:buFontTx/>
              <a:buNone/>
            </a:pPr>
            <a:r>
              <a:rPr lang="en-US" b="1" smtClean="0">
                <a:solidFill>
                  <a:srgbClr val="9900CC"/>
                </a:solidFill>
              </a:rPr>
              <a:t>AND</a:t>
            </a:r>
            <a:endParaRPr lang="en-US" sz="1000" b="1" smtClean="0">
              <a:solidFill>
                <a:srgbClr val="9900CC"/>
              </a:solidFill>
            </a:endParaRPr>
          </a:p>
          <a:p>
            <a:pPr eaLnBrk="1" hangingPunct="1">
              <a:buFontTx/>
              <a:buNone/>
            </a:pPr>
            <a:endParaRPr lang="en-US" sz="1000" smtClean="0"/>
          </a:p>
          <a:p>
            <a:pPr eaLnBrk="1" hangingPunct="1"/>
            <a:r>
              <a:rPr lang="en-US" b="1" smtClean="0">
                <a:solidFill>
                  <a:srgbClr val="FF0000"/>
                </a:solidFill>
              </a:rPr>
              <a:t>Re-SOAP</a:t>
            </a:r>
            <a:r>
              <a:rPr lang="en-US" smtClean="0"/>
              <a:t> all ACTIVE problems on your MPL</a:t>
            </a:r>
          </a:p>
        </p:txBody>
      </p:sp>
      <p:sp>
        <p:nvSpPr>
          <p:cNvPr id="30724" name="Text Box 4"/>
          <p:cNvSpPr txBox="1">
            <a:spLocks noChangeArrowheads="1"/>
          </p:cNvSpPr>
          <p:nvPr/>
        </p:nvSpPr>
        <p:spPr bwMode="auto">
          <a:xfrm>
            <a:off x="381000" y="457200"/>
            <a:ext cx="1905000" cy="396875"/>
          </a:xfrm>
          <a:prstGeom prst="rect">
            <a:avLst/>
          </a:prstGeom>
          <a:noFill/>
          <a:ln w="9525">
            <a:noFill/>
            <a:miter lim="800000"/>
            <a:headEnd/>
            <a:tailEnd/>
          </a:ln>
        </p:spPr>
        <p:txBody>
          <a:bodyPr>
            <a:spAutoFit/>
          </a:bodyPr>
          <a:lstStyle/>
          <a:p>
            <a:pPr>
              <a:spcBef>
                <a:spcPct val="50000"/>
              </a:spcBef>
            </a:pPr>
            <a:r>
              <a:rPr lang="en-US" sz="2000" b="1">
                <a:solidFill>
                  <a:srgbClr val="FF0000"/>
                </a:solidFill>
              </a:rPr>
              <a:t>IMPORTANT</a:t>
            </a:r>
          </a:p>
        </p:txBody>
      </p:sp>
      <p:sp>
        <p:nvSpPr>
          <p:cNvPr id="30725" name="Text Box 5"/>
          <p:cNvSpPr txBox="1">
            <a:spLocks noChangeArrowheads="1"/>
          </p:cNvSpPr>
          <p:nvPr/>
        </p:nvSpPr>
        <p:spPr bwMode="auto">
          <a:xfrm>
            <a:off x="1066800" y="4876800"/>
            <a:ext cx="7239000" cy="1552575"/>
          </a:xfrm>
          <a:prstGeom prst="rect">
            <a:avLst/>
          </a:prstGeom>
          <a:noFill/>
          <a:ln w="9525">
            <a:noFill/>
            <a:miter lim="800000"/>
            <a:headEnd/>
            <a:tailEnd/>
          </a:ln>
        </p:spPr>
        <p:txBody>
          <a:bodyPr>
            <a:spAutoFit/>
          </a:bodyPr>
          <a:lstStyle/>
          <a:p>
            <a:pPr>
              <a:spcBef>
                <a:spcPct val="50000"/>
              </a:spcBef>
            </a:pPr>
            <a:r>
              <a:rPr lang="en-US" b="1" u="sng"/>
              <a:t>In particular</a:t>
            </a:r>
            <a:r>
              <a:rPr lang="en-US"/>
              <a:t>, your SOAP’s of pre-existing problems should address your </a:t>
            </a:r>
            <a:r>
              <a:rPr lang="en-US" u="sng"/>
              <a:t>updated</a:t>
            </a:r>
            <a:r>
              <a:rPr lang="en-US"/>
              <a:t> analysis/interpretation of the problem in light of new information and any changes in the case.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500"/>
                                  </p:stCondLst>
                                  <p:childTnLst>
                                    <p:set>
                                      <p:cBhvr>
                                        <p:cTn id="6" dur="1" fill="hold">
                                          <p:stCondLst>
                                            <p:cond delay="0"/>
                                          </p:stCondLst>
                                        </p:cTn>
                                        <p:tgtEl>
                                          <p:spTgt spid="30724"/>
                                        </p:tgtEl>
                                        <p:attrNameLst>
                                          <p:attrName>style.visibility</p:attrName>
                                        </p:attrNameLst>
                                      </p:cBhvr>
                                      <p:to>
                                        <p:strVal val="visible"/>
                                      </p:to>
                                    </p:set>
                                    <p:anim calcmode="lin" valueType="num">
                                      <p:cBhvr>
                                        <p:cTn id="7" dur="1000" fill="hold"/>
                                        <p:tgtEl>
                                          <p:spTgt spid="30724"/>
                                        </p:tgtEl>
                                        <p:attrNameLst>
                                          <p:attrName>ppt_w</p:attrName>
                                        </p:attrNameLst>
                                      </p:cBhvr>
                                      <p:tavLst>
                                        <p:tav tm="0">
                                          <p:val>
                                            <p:fltVal val="0"/>
                                          </p:val>
                                        </p:tav>
                                        <p:tav tm="100000">
                                          <p:val>
                                            <p:strVal val="#ppt_w"/>
                                          </p:val>
                                        </p:tav>
                                      </p:tavLst>
                                    </p:anim>
                                    <p:anim calcmode="lin" valueType="num">
                                      <p:cBhvr>
                                        <p:cTn id="8" dur="1000" fill="hold"/>
                                        <p:tgtEl>
                                          <p:spTgt spid="30724"/>
                                        </p:tgtEl>
                                        <p:attrNameLst>
                                          <p:attrName>ppt_h</p:attrName>
                                        </p:attrNameLst>
                                      </p:cBhvr>
                                      <p:tavLst>
                                        <p:tav tm="0">
                                          <p:val>
                                            <p:fltVal val="0"/>
                                          </p:val>
                                        </p:tav>
                                        <p:tav tm="100000">
                                          <p:val>
                                            <p:strVal val="#ppt_h"/>
                                          </p:val>
                                        </p:tav>
                                      </p:tavLst>
                                    </p:anim>
                                    <p:anim calcmode="lin" valueType="num">
                                      <p:cBhvr>
                                        <p:cTn id="9" dur="1000" fill="hold"/>
                                        <p:tgtEl>
                                          <p:spTgt spid="3072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072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30723"/>
                                        </p:tgtEl>
                                        <p:attrNameLst>
                                          <p:attrName>style.visibility</p:attrName>
                                        </p:attrNameLst>
                                      </p:cBhvr>
                                      <p:to>
                                        <p:strVal val="visible"/>
                                      </p:to>
                                    </p:set>
                                    <p:animEffect transition="in" filter="dissolve">
                                      <p:cBhvr>
                                        <p:cTn id="15" dur="500"/>
                                        <p:tgtEl>
                                          <p:spTgt spid="30723"/>
                                        </p:tgtEl>
                                      </p:cBhvr>
                                    </p:animEffect>
                                  </p:childTnLst>
                                </p:cTn>
                              </p:par>
                            </p:childTnLst>
                          </p:cTn>
                        </p:par>
                        <p:par>
                          <p:cTn id="16" fill="hold">
                            <p:stCondLst>
                              <p:cond delay="500"/>
                            </p:stCondLst>
                            <p:childTnLst>
                              <p:par>
                                <p:cTn id="17" presetID="9" presetClass="entr" presetSubtype="0" fill="hold" grpId="0" nodeType="afterEffect">
                                  <p:stCondLst>
                                    <p:cond delay="2000"/>
                                  </p:stCondLst>
                                  <p:childTnLst>
                                    <p:set>
                                      <p:cBhvr>
                                        <p:cTn id="18" dur="1" fill="hold">
                                          <p:stCondLst>
                                            <p:cond delay="0"/>
                                          </p:stCondLst>
                                        </p:cTn>
                                        <p:tgtEl>
                                          <p:spTgt spid="30725"/>
                                        </p:tgtEl>
                                        <p:attrNameLst>
                                          <p:attrName>style.visibility</p:attrName>
                                        </p:attrNameLst>
                                      </p:cBhvr>
                                      <p:to>
                                        <p:strVal val="visible"/>
                                      </p:to>
                                    </p:set>
                                    <p:animEffect transition="in" filter="dissolve">
                                      <p:cBhvr>
                                        <p:cTn id="19" dur="5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animBg="1"/>
      <p:bldP spid="30724" grpId="0"/>
      <p:bldP spid="3072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solidFill>
                  <a:srgbClr val="FF0000"/>
                </a:solidFill>
              </a:rPr>
              <a:t>Also …..</a:t>
            </a:r>
          </a:p>
        </p:txBody>
      </p:sp>
      <p:sp>
        <p:nvSpPr>
          <p:cNvPr id="25603" name="Rectangle 3"/>
          <p:cNvSpPr>
            <a:spLocks noGrp="1" noChangeArrowheads="1"/>
          </p:cNvSpPr>
          <p:nvPr>
            <p:ph type="body" idx="1"/>
          </p:nvPr>
        </p:nvSpPr>
        <p:spPr/>
        <p:txBody>
          <a:bodyPr/>
          <a:lstStyle/>
          <a:p>
            <a:pPr eaLnBrk="1" hangingPunct="1"/>
            <a:r>
              <a:rPr lang="en-US" smtClean="0"/>
              <a:t>Make sure everyone in your DC group is sharing his/her SOAP’s and “teaching” the others what you’ve learned.</a:t>
            </a:r>
          </a:p>
          <a:p>
            <a:pPr eaLnBrk="1" hangingPunct="1"/>
            <a:endParaRPr lang="en-US" smtClean="0"/>
          </a:p>
          <a:p>
            <a:pPr eaLnBrk="1" hangingPunct="1"/>
            <a:r>
              <a:rPr lang="en-US" smtClean="0"/>
              <a:t>Otherwise, it’s like everyone has a PIECE of the puzzle, but maybe no one has enough of the puzzle to pull it together in a cohesive way.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7200" smtClean="0">
                <a:solidFill>
                  <a:srgbClr val="FF0000"/>
                </a:solidFill>
              </a:rPr>
              <a:t>Do </a:t>
            </a:r>
            <a:r>
              <a:rPr lang="en-US" sz="7200" b="1" u="sng" smtClean="0">
                <a:solidFill>
                  <a:srgbClr val="FF0000"/>
                </a:solidFill>
              </a:rPr>
              <a:t>NOT</a:t>
            </a:r>
          </a:p>
        </p:txBody>
      </p:sp>
      <p:sp>
        <p:nvSpPr>
          <p:cNvPr id="26627" name="Rectangle 3"/>
          <p:cNvSpPr>
            <a:spLocks noGrp="1" noChangeArrowheads="1"/>
          </p:cNvSpPr>
          <p:nvPr>
            <p:ph type="body" idx="1"/>
          </p:nvPr>
        </p:nvSpPr>
        <p:spPr>
          <a:xfrm>
            <a:off x="685800" y="2362200"/>
            <a:ext cx="7772400" cy="3276600"/>
          </a:xfrm>
        </p:spPr>
        <p:txBody>
          <a:bodyPr/>
          <a:lstStyle/>
          <a:p>
            <a:pPr eaLnBrk="1" hangingPunct="1"/>
            <a:r>
              <a:rPr lang="en-US" sz="3200" smtClean="0"/>
              <a:t>Just copy and paste your SOAP from one day to the next or from one problem to another</a:t>
            </a:r>
          </a:p>
          <a:p>
            <a:pPr lvl="3" eaLnBrk="1" hangingPunct="1"/>
            <a:r>
              <a:rPr lang="en-US" sz="2800" smtClean="0"/>
              <a:t>“unchanged from yesterday, page 12”</a:t>
            </a:r>
          </a:p>
          <a:p>
            <a:pPr lvl="3" eaLnBrk="1" hangingPunct="1"/>
            <a:r>
              <a:rPr lang="en-US" sz="2800" smtClean="0"/>
              <a:t>“See Problem #9”</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0"/>
            <a:ext cx="7696200" cy="914400"/>
          </a:xfrm>
        </p:spPr>
        <p:txBody>
          <a:bodyPr/>
          <a:lstStyle/>
          <a:p>
            <a:pPr eaLnBrk="1" hangingPunct="1"/>
            <a:r>
              <a:rPr lang="en-US" b="1" dirty="0" smtClean="0">
                <a:solidFill>
                  <a:srgbClr val="FF0000"/>
                </a:solidFill>
              </a:rPr>
              <a:t>P:  </a:t>
            </a:r>
            <a:r>
              <a:rPr lang="en-US" sz="2800" b="1" u="sng" dirty="0" smtClean="0">
                <a:solidFill>
                  <a:srgbClr val="FF0000"/>
                </a:solidFill>
              </a:rPr>
              <a:t>Initial Plan</a:t>
            </a:r>
            <a:r>
              <a:rPr lang="en-US" sz="2800" b="1" dirty="0" smtClean="0"/>
              <a:t> to address this problem</a:t>
            </a:r>
          </a:p>
        </p:txBody>
      </p:sp>
      <p:sp>
        <p:nvSpPr>
          <p:cNvPr id="24579" name="Rectangle 3"/>
          <p:cNvSpPr>
            <a:spLocks noGrp="1" noChangeArrowheads="1"/>
          </p:cNvSpPr>
          <p:nvPr>
            <p:ph type="body" idx="1"/>
          </p:nvPr>
        </p:nvSpPr>
        <p:spPr>
          <a:xfrm>
            <a:off x="685800" y="1066800"/>
            <a:ext cx="7848600" cy="3048000"/>
          </a:xfrm>
        </p:spPr>
        <p:txBody>
          <a:bodyPr/>
          <a:lstStyle/>
          <a:p>
            <a:pPr eaLnBrk="1" hangingPunct="1">
              <a:lnSpc>
                <a:spcPct val="80000"/>
              </a:lnSpc>
              <a:buClr>
                <a:srgbClr val="FF0000"/>
              </a:buClr>
              <a:buFont typeface="Wingdings" pitchFamily="2" charset="2"/>
              <a:buChar char="Ø"/>
            </a:pPr>
            <a:r>
              <a:rPr lang="en-US" sz="2400" b="1" u="sng" dirty="0" smtClean="0"/>
              <a:t>Panel</a:t>
            </a:r>
            <a:r>
              <a:rPr lang="en-US" sz="2400" b="1" dirty="0" smtClean="0"/>
              <a:t>:</a:t>
            </a:r>
            <a:r>
              <a:rPr lang="en-US" sz="2400" dirty="0" smtClean="0"/>
              <a:t> </a:t>
            </a:r>
          </a:p>
          <a:p>
            <a:pPr lvl="1" eaLnBrk="1" hangingPunct="1">
              <a:lnSpc>
                <a:spcPct val="80000"/>
              </a:lnSpc>
              <a:buClr>
                <a:srgbClr val="0000FF"/>
              </a:buClr>
              <a:buFont typeface="Wingdings" pitchFamily="2" charset="2"/>
              <a:buChar char="§"/>
            </a:pPr>
            <a:r>
              <a:rPr lang="en-US" sz="2000" dirty="0" smtClean="0"/>
              <a:t>R/O </a:t>
            </a:r>
            <a:r>
              <a:rPr lang="en-US" sz="2000" dirty="0" err="1" smtClean="0"/>
              <a:t>hypoalbuminemia</a:t>
            </a:r>
            <a:endParaRPr lang="en-US" sz="2000" dirty="0" smtClean="0"/>
          </a:p>
          <a:p>
            <a:pPr lvl="1" eaLnBrk="1" hangingPunct="1">
              <a:lnSpc>
                <a:spcPct val="80000"/>
              </a:lnSpc>
              <a:buClr>
                <a:srgbClr val="0000FF"/>
              </a:buClr>
              <a:buFont typeface="Wingdings" pitchFamily="2" charset="2"/>
              <a:buChar char="§"/>
            </a:pPr>
            <a:r>
              <a:rPr lang="en-US" sz="2000" dirty="0" smtClean="0"/>
              <a:t>assess renal function via BUN &amp; </a:t>
            </a:r>
            <a:r>
              <a:rPr lang="en-US" sz="2000" dirty="0" err="1" smtClean="0"/>
              <a:t>creatinine</a:t>
            </a:r>
            <a:r>
              <a:rPr lang="en-US" sz="2000" dirty="0" smtClean="0"/>
              <a:t> </a:t>
            </a:r>
          </a:p>
          <a:p>
            <a:pPr lvl="1" eaLnBrk="1" hangingPunct="1">
              <a:lnSpc>
                <a:spcPct val="80000"/>
              </a:lnSpc>
              <a:buClr>
                <a:srgbClr val="0000FF"/>
              </a:buClr>
              <a:buFont typeface="Wingdings" pitchFamily="2" charset="2"/>
              <a:buChar char="§"/>
            </a:pPr>
            <a:r>
              <a:rPr lang="en-US" sz="2000" dirty="0" smtClean="0"/>
              <a:t>access liver enzymes as evidence of liver disease</a:t>
            </a:r>
          </a:p>
          <a:p>
            <a:pPr eaLnBrk="1" hangingPunct="1">
              <a:lnSpc>
                <a:spcPct val="80000"/>
              </a:lnSpc>
              <a:buClr>
                <a:srgbClr val="FF0000"/>
              </a:buClr>
              <a:buFont typeface="Wingdings" pitchFamily="2" charset="2"/>
              <a:buChar char="Ø"/>
            </a:pPr>
            <a:r>
              <a:rPr lang="en-US" sz="2400" b="1" u="sng" dirty="0" smtClean="0"/>
              <a:t>Urinalysis</a:t>
            </a:r>
            <a:r>
              <a:rPr lang="en-US" sz="2400" b="1" dirty="0" smtClean="0"/>
              <a:t>:</a:t>
            </a:r>
            <a:endParaRPr lang="en-US" sz="2400" b="1" u="sng" dirty="0" smtClean="0"/>
          </a:p>
          <a:p>
            <a:pPr lvl="1" eaLnBrk="1" hangingPunct="1">
              <a:lnSpc>
                <a:spcPct val="80000"/>
              </a:lnSpc>
              <a:buClr>
                <a:srgbClr val="0000FF"/>
              </a:buClr>
              <a:buFont typeface="Wingdings" pitchFamily="2" charset="2"/>
              <a:buChar char="§"/>
            </a:pPr>
            <a:r>
              <a:rPr lang="en-US" sz="2000" dirty="0" smtClean="0"/>
              <a:t>R/O </a:t>
            </a:r>
            <a:r>
              <a:rPr lang="en-US" sz="2000" dirty="0" err="1" smtClean="0"/>
              <a:t>proteinuria</a:t>
            </a:r>
            <a:endParaRPr lang="en-US" sz="2000" dirty="0" smtClean="0"/>
          </a:p>
          <a:p>
            <a:pPr lvl="1" eaLnBrk="1" hangingPunct="1">
              <a:lnSpc>
                <a:spcPct val="80000"/>
              </a:lnSpc>
              <a:buClr>
                <a:srgbClr val="0000FF"/>
              </a:buClr>
              <a:buFont typeface="Wingdings" pitchFamily="2" charset="2"/>
              <a:buChar char="§"/>
            </a:pPr>
            <a:r>
              <a:rPr lang="en-US" sz="2000" dirty="0" smtClean="0"/>
              <a:t>in conjunction with BUN-</a:t>
            </a:r>
            <a:r>
              <a:rPr lang="en-US" sz="2000" dirty="0" err="1" smtClean="0"/>
              <a:t>creatinine</a:t>
            </a:r>
            <a:r>
              <a:rPr lang="en-US" sz="2000" dirty="0" smtClean="0"/>
              <a:t>, assess renal function </a:t>
            </a:r>
          </a:p>
          <a:p>
            <a:pPr eaLnBrk="1" hangingPunct="1">
              <a:lnSpc>
                <a:spcPct val="80000"/>
              </a:lnSpc>
              <a:buClr>
                <a:srgbClr val="FF0000"/>
              </a:buClr>
              <a:buFont typeface="Wingdings" pitchFamily="2" charset="2"/>
              <a:buChar char="Ø"/>
            </a:pPr>
            <a:r>
              <a:rPr lang="en-US" sz="2400" b="1" u="sng" dirty="0" smtClean="0"/>
              <a:t>Fecal floatation</a:t>
            </a:r>
            <a:r>
              <a:rPr lang="en-US" sz="2400" b="1" dirty="0" smtClean="0"/>
              <a:t>:</a:t>
            </a:r>
            <a:r>
              <a:rPr lang="en-US" sz="2400" dirty="0" smtClean="0"/>
              <a:t>  </a:t>
            </a:r>
          </a:p>
          <a:p>
            <a:pPr lvl="1" eaLnBrk="1" hangingPunct="1">
              <a:lnSpc>
                <a:spcPct val="80000"/>
              </a:lnSpc>
              <a:buClr>
                <a:srgbClr val="0000FF"/>
              </a:buClr>
              <a:buFont typeface="Wingdings" pitchFamily="2" charset="2"/>
              <a:buChar char="§"/>
            </a:pPr>
            <a:r>
              <a:rPr lang="en-US" sz="2000" dirty="0" smtClean="0"/>
              <a:t>R/O intestinal parasites causing protein or blood </a:t>
            </a:r>
            <a:r>
              <a:rPr lang="en-US" sz="2000" dirty="0" err="1" smtClean="0"/>
              <a:t>losss</a:t>
            </a:r>
            <a:endParaRPr lang="en-US" sz="1200" dirty="0" smtClean="0"/>
          </a:p>
        </p:txBody>
      </p:sp>
      <p:sp>
        <p:nvSpPr>
          <p:cNvPr id="4" name="Rectangle 3"/>
          <p:cNvSpPr/>
          <p:nvPr/>
        </p:nvSpPr>
        <p:spPr>
          <a:xfrm>
            <a:off x="685800" y="4764274"/>
            <a:ext cx="7924800" cy="1914370"/>
          </a:xfrm>
          <a:prstGeom prst="rect">
            <a:avLst/>
          </a:prstGeom>
        </p:spPr>
        <p:txBody>
          <a:bodyPr wrap="square">
            <a:spAutoFit/>
          </a:bodyPr>
          <a:lstStyle/>
          <a:p>
            <a:pPr marL="341313" indent="-341313" eaLnBrk="1" hangingPunct="1">
              <a:lnSpc>
                <a:spcPct val="80000"/>
              </a:lnSpc>
              <a:buClr>
                <a:srgbClr val="FF0000"/>
              </a:buClr>
              <a:buFont typeface="Wingdings" pitchFamily="2" charset="2"/>
              <a:buChar char="Ø"/>
            </a:pPr>
            <a:r>
              <a:rPr lang="en-US" sz="2200" dirty="0"/>
              <a:t>Depending on results of minimal data base, consider </a:t>
            </a:r>
            <a:r>
              <a:rPr lang="en-US" sz="2200" u="sng" dirty="0">
                <a:solidFill>
                  <a:srgbClr val="0000FF"/>
                </a:solidFill>
              </a:rPr>
              <a:t>future</a:t>
            </a:r>
            <a:r>
              <a:rPr lang="en-US" sz="2200" dirty="0"/>
              <a:t> cardiac consultation to rule out congestive heart failure  </a:t>
            </a:r>
            <a:r>
              <a:rPr lang="en-US" sz="1800" dirty="0" smtClean="0"/>
              <a:t>(chest </a:t>
            </a:r>
            <a:r>
              <a:rPr lang="en-US" sz="1800" dirty="0" err="1" smtClean="0"/>
              <a:t>rads</a:t>
            </a:r>
            <a:r>
              <a:rPr lang="en-US" sz="1800" dirty="0" smtClean="0"/>
              <a:t>, ECG, echocardiography, stress testing)</a:t>
            </a:r>
            <a:br>
              <a:rPr lang="en-US" sz="1800" dirty="0" smtClean="0"/>
            </a:br>
            <a:endParaRPr lang="en-US" sz="1000" dirty="0" smtClean="0"/>
          </a:p>
          <a:p>
            <a:pPr marL="341313" indent="-341313" eaLnBrk="1" hangingPunct="1">
              <a:lnSpc>
                <a:spcPct val="80000"/>
              </a:lnSpc>
              <a:buClr>
                <a:srgbClr val="FF0000"/>
              </a:buClr>
              <a:buFont typeface="Wingdings" pitchFamily="2" charset="2"/>
              <a:buChar char="Ø"/>
            </a:pPr>
            <a:r>
              <a:rPr lang="en-US" sz="2200" dirty="0"/>
              <a:t>Consider bile acids in </a:t>
            </a:r>
            <a:r>
              <a:rPr lang="en-US" sz="2200" dirty="0">
                <a:solidFill>
                  <a:srgbClr val="0000FF"/>
                </a:solidFill>
              </a:rPr>
              <a:t>future</a:t>
            </a:r>
            <a:r>
              <a:rPr lang="en-US" sz="2200" dirty="0"/>
              <a:t>, as most sensitive measure of liver </a:t>
            </a:r>
            <a:r>
              <a:rPr lang="en-US" sz="2200" dirty="0" smtClean="0"/>
              <a:t>function</a:t>
            </a:r>
            <a:br>
              <a:rPr lang="en-US" sz="2200" dirty="0" smtClean="0"/>
            </a:br>
            <a:endParaRPr lang="en-US" sz="1000" dirty="0"/>
          </a:p>
          <a:p>
            <a:pPr marL="341313" indent="-341313" eaLnBrk="1" hangingPunct="1">
              <a:lnSpc>
                <a:spcPct val="80000"/>
              </a:lnSpc>
              <a:buClr>
                <a:srgbClr val="FF0000"/>
              </a:buClr>
              <a:buFont typeface="Wingdings" pitchFamily="2" charset="2"/>
              <a:buChar char="Ø"/>
            </a:pPr>
            <a:r>
              <a:rPr lang="en-US" sz="2200" u="sng" dirty="0">
                <a:solidFill>
                  <a:srgbClr val="0000FF"/>
                </a:solidFill>
              </a:rPr>
              <a:t>Talk to owner</a:t>
            </a:r>
            <a:r>
              <a:rPr lang="en-US" sz="2200" dirty="0"/>
              <a:t> about a more appropriate diet</a:t>
            </a:r>
          </a:p>
        </p:txBody>
      </p:sp>
      <p:sp>
        <p:nvSpPr>
          <p:cNvPr id="5" name="TextBox 4"/>
          <p:cNvSpPr txBox="1"/>
          <p:nvPr/>
        </p:nvSpPr>
        <p:spPr>
          <a:xfrm>
            <a:off x="609600" y="4191000"/>
            <a:ext cx="3581400" cy="461665"/>
          </a:xfrm>
          <a:prstGeom prst="rect">
            <a:avLst/>
          </a:prstGeom>
          <a:noFill/>
        </p:spPr>
        <p:txBody>
          <a:bodyPr wrap="square" rtlCol="0">
            <a:spAutoFit/>
          </a:bodyPr>
          <a:lstStyle/>
          <a:p>
            <a:r>
              <a:rPr lang="en-US" b="1" u="sng" dirty="0" smtClean="0">
                <a:solidFill>
                  <a:srgbClr val="FF0000"/>
                </a:solidFill>
              </a:rPr>
              <a:t>Then</a:t>
            </a:r>
            <a:r>
              <a:rPr lang="en-US" dirty="0" smtClean="0"/>
              <a:t> </a:t>
            </a:r>
            <a:r>
              <a:rPr lang="en-US" sz="1800" i="1" dirty="0" smtClean="0"/>
              <a:t>(sequencing)</a:t>
            </a:r>
            <a:endParaRPr lang="en-US" i="1" dirty="0"/>
          </a:p>
        </p:txBody>
      </p:sp>
      <p:sp>
        <p:nvSpPr>
          <p:cNvPr id="6" name="TextBox 5"/>
          <p:cNvSpPr txBox="1"/>
          <p:nvPr/>
        </p:nvSpPr>
        <p:spPr>
          <a:xfrm>
            <a:off x="4267200" y="990600"/>
            <a:ext cx="4572000" cy="461665"/>
          </a:xfrm>
          <a:prstGeom prst="rect">
            <a:avLst/>
          </a:prstGeom>
          <a:noFill/>
        </p:spPr>
        <p:txBody>
          <a:bodyPr wrap="square" rtlCol="0">
            <a:spAutoFit/>
          </a:bodyPr>
          <a:lstStyle/>
          <a:p>
            <a:pPr algn="ctr"/>
            <a:r>
              <a:rPr lang="en-US" b="1" u="sng" dirty="0" smtClean="0">
                <a:solidFill>
                  <a:srgbClr val="0000FF"/>
                </a:solidFill>
              </a:rPr>
              <a:t>WHY</a:t>
            </a:r>
            <a:r>
              <a:rPr lang="en-US" b="1" dirty="0" smtClean="0">
                <a:solidFill>
                  <a:srgbClr val="0000FF"/>
                </a:solidFill>
              </a:rPr>
              <a:t>? - Provide a rationale!</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579"/>
                                        </p:tgtEl>
                                        <p:attrNameLst>
                                          <p:attrName>style.visibility</p:attrName>
                                        </p:attrNameLst>
                                      </p:cBhvr>
                                      <p:to>
                                        <p:strVal val="visible"/>
                                      </p:to>
                                    </p:set>
                                    <p:animEffect transition="in" filter="checkerboard(across)">
                                      <p:cBhvr>
                                        <p:cTn id="7" dur="500"/>
                                        <p:tgtEl>
                                          <p:spTgt spid="24579"/>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in)">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dissolve">
                                      <p:cBhvr>
                                        <p:cTn id="16" dur="500"/>
                                        <p:tgtEl>
                                          <p:spTgt spid="5"/>
                                        </p:tgtEl>
                                      </p:cBhvr>
                                    </p:animEffect>
                                  </p:childTnLst>
                                </p:cTn>
                              </p:par>
                            </p:childTnLst>
                          </p:cTn>
                        </p:par>
                        <p:par>
                          <p:cTn id="17" fill="hold">
                            <p:stCondLst>
                              <p:cond delay="500"/>
                            </p:stCondLst>
                            <p:childTnLst>
                              <p:par>
                                <p:cTn id="18" presetID="9" presetClass="entr" presetSubtype="0"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dissolve">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autoUpdateAnimBg="0"/>
      <p:bldP spid="4" grpId="0"/>
      <p:bldP spid="5" grpId="0"/>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762000" y="1066800"/>
            <a:ext cx="7772400" cy="1206500"/>
          </a:xfrm>
        </p:spPr>
        <p:txBody>
          <a:bodyPr/>
          <a:lstStyle/>
          <a:p>
            <a:pPr eaLnBrk="1" hangingPunct="1"/>
            <a:r>
              <a:rPr lang="en-US" sz="4800" b="1" u="sng" smtClean="0">
                <a:solidFill>
                  <a:srgbClr val="FF0000"/>
                </a:solidFill>
              </a:rPr>
              <a:t>Master Plan</a:t>
            </a:r>
          </a:p>
        </p:txBody>
      </p:sp>
      <p:sp>
        <p:nvSpPr>
          <p:cNvPr id="28675" name="Rectangle 3"/>
          <p:cNvSpPr>
            <a:spLocks noGrp="1" noChangeArrowheads="1"/>
          </p:cNvSpPr>
          <p:nvPr>
            <p:ph type="body" idx="1"/>
          </p:nvPr>
        </p:nvSpPr>
        <p:spPr>
          <a:xfrm>
            <a:off x="2362200" y="2362200"/>
            <a:ext cx="4343400" cy="2286000"/>
          </a:xfrm>
        </p:spPr>
        <p:txBody>
          <a:bodyPr/>
          <a:lstStyle/>
          <a:p>
            <a:pPr eaLnBrk="1" hangingPunct="1">
              <a:buFont typeface="Wingdings" pitchFamily="2" charset="2"/>
              <a:buChar char="o"/>
            </a:pPr>
            <a:r>
              <a:rPr lang="en-US" dirty="0" smtClean="0"/>
              <a:t> Panel</a:t>
            </a:r>
          </a:p>
          <a:p>
            <a:pPr eaLnBrk="1" hangingPunct="1">
              <a:buFont typeface="Wingdings" pitchFamily="2" charset="2"/>
              <a:buChar char="o"/>
            </a:pPr>
            <a:r>
              <a:rPr lang="en-US" dirty="0" smtClean="0"/>
              <a:t> Urinalysis</a:t>
            </a:r>
          </a:p>
          <a:p>
            <a:pPr eaLnBrk="1" hangingPunct="1">
              <a:buFont typeface="Wingdings" pitchFamily="2" charset="2"/>
              <a:buChar char="o"/>
            </a:pPr>
            <a:r>
              <a:rPr lang="en-US" dirty="0" smtClean="0"/>
              <a:t> Fecal Floatation</a:t>
            </a:r>
          </a:p>
          <a:p>
            <a:pPr eaLnBrk="1" hangingPunct="1">
              <a:buFont typeface="Wingdings" pitchFamily="2" charset="2"/>
              <a:buChar char="o"/>
            </a:pPr>
            <a:r>
              <a:rPr lang="en-US" dirty="0" smtClean="0"/>
              <a:t> CBC</a:t>
            </a:r>
          </a:p>
        </p:txBody>
      </p:sp>
      <p:sp>
        <p:nvSpPr>
          <p:cNvPr id="28676" name="Text Box 4"/>
          <p:cNvSpPr txBox="1">
            <a:spLocks noChangeArrowheads="1"/>
          </p:cNvSpPr>
          <p:nvPr/>
        </p:nvSpPr>
        <p:spPr bwMode="auto">
          <a:xfrm>
            <a:off x="0" y="228600"/>
            <a:ext cx="6172200" cy="457200"/>
          </a:xfrm>
          <a:prstGeom prst="rect">
            <a:avLst/>
          </a:prstGeom>
          <a:noFill/>
          <a:ln w="9525">
            <a:noFill/>
            <a:miter lim="800000"/>
            <a:headEnd/>
            <a:tailEnd/>
          </a:ln>
        </p:spPr>
        <p:txBody>
          <a:bodyPr>
            <a:spAutoFit/>
          </a:bodyPr>
          <a:lstStyle/>
          <a:p>
            <a:pPr>
              <a:spcBef>
                <a:spcPct val="50000"/>
              </a:spcBef>
            </a:pPr>
            <a:r>
              <a:rPr lang="en-US"/>
              <a:t>At the end of the day’s record, enter a:</a:t>
            </a:r>
          </a:p>
        </p:txBody>
      </p:sp>
      <p:sp>
        <p:nvSpPr>
          <p:cNvPr id="28677" name="Text Box 5"/>
          <p:cNvSpPr txBox="1">
            <a:spLocks noChangeArrowheads="1"/>
          </p:cNvSpPr>
          <p:nvPr/>
        </p:nvSpPr>
        <p:spPr bwMode="auto">
          <a:xfrm>
            <a:off x="1295400" y="5486400"/>
            <a:ext cx="6705600" cy="457200"/>
          </a:xfrm>
          <a:prstGeom prst="rect">
            <a:avLst/>
          </a:prstGeom>
          <a:noFill/>
          <a:ln w="9525">
            <a:noFill/>
            <a:miter lim="800000"/>
            <a:headEnd/>
            <a:tailEnd/>
          </a:ln>
        </p:spPr>
        <p:txBody>
          <a:bodyPr>
            <a:spAutoFit/>
          </a:bodyPr>
          <a:lstStyle/>
          <a:p>
            <a:pPr algn="ctr">
              <a:spcBef>
                <a:spcPct val="50000"/>
              </a:spcBef>
            </a:pPr>
            <a:r>
              <a:rPr lang="en-US" b="1" dirty="0" smtClean="0">
                <a:solidFill>
                  <a:srgbClr val="0000FF"/>
                </a:solidFill>
              </a:rPr>
              <a:t>= what </a:t>
            </a:r>
            <a:r>
              <a:rPr lang="en-US" b="1" dirty="0">
                <a:solidFill>
                  <a:srgbClr val="0000FF"/>
                </a:solidFill>
              </a:rPr>
              <a:t>you really want to do </a:t>
            </a:r>
            <a:r>
              <a:rPr lang="en-US" b="1" u="sng" dirty="0">
                <a:solidFill>
                  <a:srgbClr val="0000FF"/>
                </a:solidFill>
              </a:rPr>
              <a:t>NOW</a:t>
            </a:r>
            <a:r>
              <a:rPr lang="en-US" b="1" dirty="0">
                <a:solidFill>
                  <a:srgbClr val="0000FF"/>
                </a:solidFill>
              </a:rPr>
              <a:t>.</a:t>
            </a:r>
          </a:p>
        </p:txBody>
      </p:sp>
      <p:sp>
        <p:nvSpPr>
          <p:cNvPr id="6" name="TextBox 5"/>
          <p:cNvSpPr txBox="1"/>
          <p:nvPr/>
        </p:nvSpPr>
        <p:spPr>
          <a:xfrm>
            <a:off x="2819400" y="4876800"/>
            <a:ext cx="3505200" cy="461665"/>
          </a:xfrm>
          <a:prstGeom prst="rect">
            <a:avLst/>
          </a:prstGeom>
          <a:noFill/>
        </p:spPr>
        <p:txBody>
          <a:bodyPr wrap="square" rtlCol="0">
            <a:spAutoFit/>
          </a:bodyPr>
          <a:lstStyle/>
          <a:p>
            <a:r>
              <a:rPr lang="en-US" b="1" dirty="0" smtClean="0">
                <a:solidFill>
                  <a:srgbClr val="0000FF"/>
                </a:solidFill>
              </a:rPr>
              <a:t>This is a “To Do List”</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8677"/>
                                        </p:tgtEl>
                                        <p:attrNameLst>
                                          <p:attrName>style.visibility</p:attrName>
                                        </p:attrNameLst>
                                      </p:cBhvr>
                                      <p:to>
                                        <p:strVal val="visible"/>
                                      </p:to>
                                    </p:set>
                                    <p:animEffect transition="in" filter="dissolve">
                                      <p:cBhvr>
                                        <p:cTn id="10" dur="500"/>
                                        <p:tgtEl>
                                          <p:spTgt spid="286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7"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3"/>
          <p:cNvSpPr txBox="1">
            <a:spLocks noChangeArrowheads="1"/>
          </p:cNvSpPr>
          <p:nvPr/>
        </p:nvSpPr>
        <p:spPr bwMode="auto">
          <a:xfrm>
            <a:off x="1905000" y="914400"/>
            <a:ext cx="5791200" cy="1098550"/>
          </a:xfrm>
          <a:prstGeom prst="rect">
            <a:avLst/>
          </a:prstGeom>
          <a:noFill/>
          <a:ln w="9525">
            <a:noFill/>
            <a:miter lim="800000"/>
            <a:headEnd/>
            <a:tailEnd/>
          </a:ln>
        </p:spPr>
        <p:txBody>
          <a:bodyPr>
            <a:spAutoFit/>
          </a:bodyPr>
          <a:lstStyle/>
          <a:p>
            <a:pPr algn="ctr">
              <a:spcBef>
                <a:spcPct val="50000"/>
              </a:spcBef>
            </a:pPr>
            <a:r>
              <a:rPr lang="en-US" sz="6600" b="1">
                <a:solidFill>
                  <a:srgbClr val="0000FF"/>
                </a:solidFill>
              </a:rPr>
              <a:t>Questions ?</a:t>
            </a:r>
          </a:p>
        </p:txBody>
      </p:sp>
      <p:sp>
        <p:nvSpPr>
          <p:cNvPr id="29699" name="Text Box 4"/>
          <p:cNvSpPr txBox="1">
            <a:spLocks noChangeArrowheads="1"/>
          </p:cNvSpPr>
          <p:nvPr/>
        </p:nvSpPr>
        <p:spPr bwMode="auto">
          <a:xfrm>
            <a:off x="1828800" y="2667000"/>
            <a:ext cx="5410200" cy="822325"/>
          </a:xfrm>
          <a:prstGeom prst="rect">
            <a:avLst/>
          </a:prstGeom>
          <a:noFill/>
          <a:ln w="9525">
            <a:noFill/>
            <a:miter lim="800000"/>
            <a:headEnd/>
            <a:tailEnd/>
          </a:ln>
        </p:spPr>
        <p:txBody>
          <a:bodyPr>
            <a:spAutoFit/>
          </a:bodyPr>
          <a:lstStyle/>
          <a:p>
            <a:pPr algn="ctr">
              <a:spcBef>
                <a:spcPct val="50000"/>
              </a:spcBef>
            </a:pPr>
            <a:r>
              <a:rPr lang="en-US"/>
              <a:t>Look at the examples you were provided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1143000"/>
          </a:xfrm>
        </p:spPr>
        <p:txBody>
          <a:bodyPr/>
          <a:lstStyle/>
          <a:p>
            <a:pPr eaLnBrk="1" hangingPunct="1"/>
            <a:r>
              <a:rPr lang="en-US" b="1" u="sng" dirty="0" smtClean="0">
                <a:solidFill>
                  <a:srgbClr val="CC0000"/>
                </a:solidFill>
              </a:rPr>
              <a:t>Please remember</a:t>
            </a:r>
          </a:p>
        </p:txBody>
      </p:sp>
      <p:sp>
        <p:nvSpPr>
          <p:cNvPr id="35843" name="Rectangle 3"/>
          <p:cNvSpPr>
            <a:spLocks noGrp="1" noChangeArrowheads="1"/>
          </p:cNvSpPr>
          <p:nvPr>
            <p:ph type="body" idx="1"/>
          </p:nvPr>
        </p:nvSpPr>
        <p:spPr>
          <a:xfrm>
            <a:off x="457200" y="1600200"/>
            <a:ext cx="8534400" cy="4953000"/>
          </a:xfrm>
        </p:spPr>
        <p:txBody>
          <a:bodyPr/>
          <a:lstStyle/>
          <a:p>
            <a:pPr marL="457200" indent="-457200" eaLnBrk="1" hangingPunct="1">
              <a:buFont typeface="+mj-lt"/>
              <a:buAutoNum type="arabicPeriod"/>
            </a:pPr>
            <a:r>
              <a:rPr lang="en-US" sz="2400" dirty="0" smtClean="0">
                <a:solidFill>
                  <a:srgbClr val="CC0000"/>
                </a:solidFill>
              </a:rPr>
              <a:t>An “academic” SOAP is different from how you will SOAP cases in private practice!  (some different goals)</a:t>
            </a:r>
            <a:br>
              <a:rPr lang="en-US" sz="2400" dirty="0" smtClean="0">
                <a:solidFill>
                  <a:srgbClr val="CC0000"/>
                </a:solidFill>
              </a:rPr>
            </a:br>
            <a:endParaRPr lang="en-US" sz="2400" dirty="0" smtClean="0">
              <a:solidFill>
                <a:srgbClr val="CC0000"/>
              </a:solidFill>
            </a:endParaRPr>
          </a:p>
          <a:p>
            <a:pPr marL="457200" indent="-457200" eaLnBrk="1" hangingPunct="1">
              <a:buFont typeface="+mj-lt"/>
              <a:buAutoNum type="arabicPeriod"/>
            </a:pPr>
            <a:r>
              <a:rPr lang="en-US" sz="2400" dirty="0" smtClean="0">
                <a:solidFill>
                  <a:schemeClr val="accent2"/>
                </a:solidFill>
              </a:rPr>
              <a:t>There is </a:t>
            </a:r>
            <a:r>
              <a:rPr lang="en-US" sz="2400" b="1" u="sng" dirty="0" smtClean="0">
                <a:solidFill>
                  <a:schemeClr val="accent2"/>
                </a:solidFill>
              </a:rPr>
              <a:t>NO</a:t>
            </a:r>
            <a:r>
              <a:rPr lang="en-US" sz="2400" dirty="0" smtClean="0">
                <a:solidFill>
                  <a:schemeClr val="accent2"/>
                </a:solidFill>
              </a:rPr>
              <a:t> ONE RIGHT WAY to write a SOAP or SOAP a case.</a:t>
            </a:r>
            <a:br>
              <a:rPr lang="en-US" sz="2400" dirty="0" smtClean="0">
                <a:solidFill>
                  <a:schemeClr val="accent2"/>
                </a:solidFill>
              </a:rPr>
            </a:br>
            <a:endParaRPr lang="en-US" sz="2400" dirty="0" smtClean="0">
              <a:solidFill>
                <a:schemeClr val="accent2"/>
              </a:solidFill>
            </a:endParaRPr>
          </a:p>
          <a:p>
            <a:pPr marL="457200" indent="-457200" eaLnBrk="1" hangingPunct="1">
              <a:buFont typeface="+mj-lt"/>
              <a:buAutoNum type="arabicPeriod"/>
            </a:pPr>
            <a:r>
              <a:rPr lang="en-US" sz="2400" dirty="0" smtClean="0">
                <a:solidFill>
                  <a:srgbClr val="CC0000"/>
                </a:solidFill>
              </a:rPr>
              <a:t>There will be different expectations from different clinicians and different clinical services.  (SA Referral is our model)</a:t>
            </a:r>
            <a:br>
              <a:rPr lang="en-US" sz="2400" dirty="0" smtClean="0">
                <a:solidFill>
                  <a:srgbClr val="CC0000"/>
                </a:solidFill>
              </a:rPr>
            </a:br>
            <a:endParaRPr lang="en-US" sz="2400" dirty="0" smtClean="0">
              <a:solidFill>
                <a:srgbClr val="CC0000"/>
              </a:solidFill>
            </a:endParaRPr>
          </a:p>
          <a:p>
            <a:pPr marL="457200" indent="-457200" eaLnBrk="1" hangingPunct="1">
              <a:buFont typeface="+mj-lt"/>
              <a:buAutoNum type="arabicPeriod"/>
            </a:pPr>
            <a:r>
              <a:rPr lang="en-US" sz="2400" dirty="0" smtClean="0">
                <a:solidFill>
                  <a:schemeClr val="accent2"/>
                </a:solidFill>
              </a:rPr>
              <a:t>It takes </a:t>
            </a:r>
            <a:r>
              <a:rPr lang="en-US" sz="2400" u="sng" dirty="0" smtClean="0">
                <a:solidFill>
                  <a:schemeClr val="accent2"/>
                </a:solidFill>
              </a:rPr>
              <a:t>PRACTICE</a:t>
            </a:r>
            <a:r>
              <a:rPr lang="en-US" sz="2400" dirty="0" smtClean="0">
                <a:solidFill>
                  <a:schemeClr val="accent2"/>
                </a:solidFill>
              </a:rPr>
              <a:t>!  (and time).  Part of our goal is to give you early exposure and some opportunity to practice.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dissolve">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dissolve">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dissolve">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dissolve">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1143000"/>
          </a:xfrm>
        </p:spPr>
        <p:txBody>
          <a:bodyPr/>
          <a:lstStyle/>
          <a:p>
            <a:pPr eaLnBrk="1" hangingPunct="1"/>
            <a:r>
              <a:rPr lang="en-US" b="1" u="sng" smtClean="0">
                <a:solidFill>
                  <a:srgbClr val="CC0000"/>
                </a:solidFill>
              </a:rPr>
              <a:t>Please remember</a:t>
            </a:r>
          </a:p>
        </p:txBody>
      </p:sp>
      <p:sp>
        <p:nvSpPr>
          <p:cNvPr id="35843" name="Rectangle 3"/>
          <p:cNvSpPr>
            <a:spLocks noGrp="1" noChangeArrowheads="1"/>
          </p:cNvSpPr>
          <p:nvPr>
            <p:ph type="body" idx="1"/>
          </p:nvPr>
        </p:nvSpPr>
        <p:spPr>
          <a:xfrm>
            <a:off x="457200" y="1600200"/>
            <a:ext cx="8534400" cy="4953000"/>
          </a:xfrm>
        </p:spPr>
        <p:txBody>
          <a:bodyPr/>
          <a:lstStyle/>
          <a:p>
            <a:pPr marL="457200" indent="-457200" eaLnBrk="1" hangingPunct="1">
              <a:buFont typeface="+mj-lt"/>
              <a:buAutoNum type="arabicPeriod"/>
            </a:pPr>
            <a:r>
              <a:rPr lang="en-US" sz="2400" dirty="0" smtClean="0">
                <a:solidFill>
                  <a:srgbClr val="CC0000"/>
                </a:solidFill>
              </a:rPr>
              <a:t>An “academic” SOAP is different from how you will SOAP cases in private practice!  (some different goals)</a:t>
            </a:r>
            <a:br>
              <a:rPr lang="en-US" sz="2400" dirty="0" smtClean="0">
                <a:solidFill>
                  <a:srgbClr val="CC0000"/>
                </a:solidFill>
              </a:rPr>
            </a:br>
            <a:endParaRPr lang="en-US" sz="2400" dirty="0" smtClean="0">
              <a:solidFill>
                <a:srgbClr val="CC0000"/>
              </a:solidFill>
            </a:endParaRPr>
          </a:p>
          <a:p>
            <a:pPr marL="457200" indent="-457200" eaLnBrk="1" hangingPunct="1">
              <a:buFont typeface="+mj-lt"/>
              <a:buAutoNum type="arabicPeriod"/>
            </a:pPr>
            <a:r>
              <a:rPr lang="en-US" sz="2400" dirty="0" smtClean="0">
                <a:solidFill>
                  <a:schemeClr val="accent2"/>
                </a:solidFill>
              </a:rPr>
              <a:t>There is NO ONE RIGHT WAY to write a SOAP or SOAP a case.</a:t>
            </a:r>
            <a:br>
              <a:rPr lang="en-US" sz="2400" dirty="0" smtClean="0">
                <a:solidFill>
                  <a:schemeClr val="accent2"/>
                </a:solidFill>
              </a:rPr>
            </a:br>
            <a:endParaRPr lang="en-US" sz="2400" dirty="0" smtClean="0">
              <a:solidFill>
                <a:schemeClr val="accent2"/>
              </a:solidFill>
            </a:endParaRPr>
          </a:p>
          <a:p>
            <a:pPr marL="457200" indent="-457200" eaLnBrk="1" hangingPunct="1">
              <a:buFont typeface="+mj-lt"/>
              <a:buAutoNum type="arabicPeriod"/>
            </a:pPr>
            <a:r>
              <a:rPr lang="en-US" sz="2400" dirty="0" smtClean="0">
                <a:solidFill>
                  <a:srgbClr val="CC0000"/>
                </a:solidFill>
              </a:rPr>
              <a:t>There will be different expectations from different clinicians and different clinical services.  (SA Referral is our model)</a:t>
            </a:r>
            <a:br>
              <a:rPr lang="en-US" sz="2400" dirty="0" smtClean="0">
                <a:solidFill>
                  <a:srgbClr val="CC0000"/>
                </a:solidFill>
              </a:rPr>
            </a:br>
            <a:endParaRPr lang="en-US" sz="2400" dirty="0" smtClean="0">
              <a:solidFill>
                <a:srgbClr val="CC0000"/>
              </a:solidFill>
            </a:endParaRPr>
          </a:p>
          <a:p>
            <a:pPr marL="457200" indent="-457200" eaLnBrk="1" hangingPunct="1">
              <a:buFont typeface="+mj-lt"/>
              <a:buAutoNum type="arabicPeriod"/>
            </a:pPr>
            <a:r>
              <a:rPr lang="en-US" sz="2400" dirty="0" smtClean="0">
                <a:solidFill>
                  <a:schemeClr val="accent2"/>
                </a:solidFill>
              </a:rPr>
              <a:t>It takes </a:t>
            </a:r>
            <a:r>
              <a:rPr lang="en-US" sz="2400" u="sng" dirty="0" smtClean="0">
                <a:solidFill>
                  <a:schemeClr val="accent2"/>
                </a:solidFill>
              </a:rPr>
              <a:t>PRACTICE</a:t>
            </a:r>
            <a:r>
              <a:rPr lang="en-US" sz="2400" dirty="0" smtClean="0">
                <a:solidFill>
                  <a:schemeClr val="accent2"/>
                </a:solidFill>
              </a:rPr>
              <a:t>!  (and time).  Part of our goal is to give you early exposure and some opportunity to practice.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dissolve">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dissolve">
                                      <p:cBhvr>
                                        <p:cTn id="12" dur="500"/>
                                        <p:tgtEl>
                                          <p:spTgt spid="35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dissolve">
                                      <p:cBhvr>
                                        <p:cTn id="17" dur="5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dissolve">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Box 1"/>
          <p:cNvSpPr txBox="1">
            <a:spLocks noChangeArrowheads="1"/>
          </p:cNvSpPr>
          <p:nvPr/>
        </p:nvSpPr>
        <p:spPr bwMode="auto">
          <a:xfrm>
            <a:off x="1905000" y="2590800"/>
            <a:ext cx="5334000" cy="830263"/>
          </a:xfrm>
          <a:prstGeom prst="rect">
            <a:avLst/>
          </a:prstGeom>
          <a:noFill/>
          <a:ln w="9525">
            <a:noFill/>
            <a:miter lim="800000"/>
            <a:headEnd/>
            <a:tailEnd/>
          </a:ln>
        </p:spPr>
        <p:txBody>
          <a:bodyPr>
            <a:spAutoFit/>
          </a:bodyPr>
          <a:lstStyle/>
          <a:p>
            <a:pPr algn="ctr"/>
            <a:r>
              <a:rPr lang="en-US" b="1"/>
              <a:t>A couple of review questions - CLICKERS</a:t>
            </a:r>
          </a:p>
        </p:txBody>
      </p:sp>
      <p:sp>
        <p:nvSpPr>
          <p:cNvPr id="30723" name="TextBox 2"/>
          <p:cNvSpPr txBox="1">
            <a:spLocks noChangeArrowheads="1"/>
          </p:cNvSpPr>
          <p:nvPr/>
        </p:nvSpPr>
        <p:spPr bwMode="auto">
          <a:xfrm>
            <a:off x="1600200" y="838200"/>
            <a:ext cx="5943600" cy="646113"/>
          </a:xfrm>
          <a:prstGeom prst="rect">
            <a:avLst/>
          </a:prstGeom>
          <a:noFill/>
          <a:ln w="9525">
            <a:noFill/>
            <a:miter lim="800000"/>
            <a:headEnd/>
            <a:tailEnd/>
          </a:ln>
        </p:spPr>
        <p:txBody>
          <a:bodyPr>
            <a:spAutoFit/>
          </a:bodyPr>
          <a:lstStyle/>
          <a:p>
            <a:pPr algn="ctr"/>
            <a:r>
              <a:rPr lang="en-US" sz="3600" b="1"/>
              <a:t>MISCONCEPTION CHECK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custDataLst>
              <p:tags r:id="rId2"/>
            </p:custDataLst>
          </p:nvPr>
        </p:nvSpPr>
        <p:spPr>
          <a:xfrm>
            <a:off x="457200" y="228600"/>
            <a:ext cx="8305800" cy="3276600"/>
          </a:xfrm>
        </p:spPr>
        <p:txBody>
          <a:bodyPr/>
          <a:lstStyle/>
          <a:p>
            <a:r>
              <a:rPr lang="en-US" sz="2400" smtClean="0"/>
              <a:t>A 7-year-old MC Irish Setter presents for its annual exam and vaccinations. The owners report no problems.  During the PE, however, you palpate a large abdominal mass – which you suspect is spleen.  Radiographs reveal a diffusely enlarged spleen, but no other abnormalities.  </a:t>
            </a:r>
            <a:br>
              <a:rPr lang="en-US" sz="2400" smtClean="0"/>
            </a:br>
            <a:r>
              <a:rPr lang="en-US" sz="2400" smtClean="0"/>
              <a:t/>
            </a:r>
            <a:br>
              <a:rPr lang="en-US" sz="2400" smtClean="0"/>
            </a:br>
            <a:r>
              <a:rPr lang="en-US" sz="2400" b="1" smtClean="0"/>
              <a:t>Considering your findings and what you know about prevalence, etc, which of the following is the best DfDx?</a:t>
            </a:r>
          </a:p>
        </p:txBody>
      </p:sp>
      <p:sp>
        <p:nvSpPr>
          <p:cNvPr id="31747" name="Text Placeholder 2"/>
          <p:cNvSpPr>
            <a:spLocks noGrp="1"/>
          </p:cNvSpPr>
          <p:nvPr>
            <p:ph type="body" idx="1"/>
            <p:custDataLst>
              <p:tags r:id="rId3"/>
            </p:custDataLst>
          </p:nvPr>
        </p:nvSpPr>
        <p:spPr>
          <a:xfrm>
            <a:off x="1219200" y="3657600"/>
            <a:ext cx="7239000" cy="2895600"/>
          </a:xfrm>
        </p:spPr>
        <p:txBody>
          <a:bodyPr/>
          <a:lstStyle/>
          <a:p>
            <a:pPr marL="514350" indent="-514350">
              <a:buFontTx/>
              <a:buAutoNum type="alphaUcPeriod"/>
            </a:pPr>
            <a:r>
              <a:rPr lang="en-US" smtClean="0"/>
              <a:t>Splenic hemangiosarcoma</a:t>
            </a:r>
          </a:p>
          <a:p>
            <a:pPr marL="514350" indent="-514350">
              <a:buFontTx/>
              <a:buAutoNum type="alphaUcPeriod"/>
            </a:pPr>
            <a:r>
              <a:rPr lang="en-US" smtClean="0"/>
              <a:t>Splenic hematoma</a:t>
            </a:r>
          </a:p>
          <a:p>
            <a:pPr marL="514350" indent="-514350">
              <a:buFontTx/>
              <a:buAutoNum type="alphaUcPeriod"/>
            </a:pPr>
            <a:r>
              <a:rPr lang="en-US" smtClean="0"/>
              <a:t>Lymphoma</a:t>
            </a:r>
          </a:p>
          <a:p>
            <a:pPr marL="514350" indent="-514350">
              <a:buFontTx/>
              <a:buAutoNum type="alphaUcPeriod"/>
            </a:pPr>
            <a:r>
              <a:rPr lang="en-US" smtClean="0"/>
              <a:t>Nodular splenic hyperplasia</a:t>
            </a:r>
          </a:p>
          <a:p>
            <a:pPr marL="514350" indent="-514350">
              <a:buFontTx/>
              <a:buAutoNum type="alphaUcPeriod"/>
            </a:pPr>
            <a:r>
              <a:rPr lang="en-US" smtClean="0"/>
              <a:t>Diffuse splenic hyperplasia</a:t>
            </a:r>
          </a:p>
        </p:txBody>
      </p:sp>
      <p:pic>
        <p:nvPicPr>
          <p:cNvPr id="31748" name="Picture 3209" descr="wrong.png"/>
          <p:cNvPicPr>
            <a:picLocks/>
          </p:cNvPicPr>
          <p:nvPr>
            <p:custDataLst>
              <p:tags r:id="rId4"/>
            </p:custDataLst>
          </p:nvPr>
        </p:nvPicPr>
        <p:blipFill>
          <a:blip r:embed="rId10" cstate="print"/>
          <a:srcRect/>
          <a:stretch>
            <a:fillRect/>
          </a:stretch>
        </p:blipFill>
        <p:spPr bwMode="auto">
          <a:xfrm>
            <a:off x="787400" y="3708400"/>
            <a:ext cx="431800" cy="431800"/>
          </a:xfrm>
          <a:prstGeom prst="rect">
            <a:avLst/>
          </a:prstGeom>
          <a:noFill/>
          <a:ln w="9525">
            <a:noFill/>
            <a:miter lim="800000"/>
            <a:headEnd/>
            <a:tailEnd/>
          </a:ln>
        </p:spPr>
      </p:pic>
      <p:pic>
        <p:nvPicPr>
          <p:cNvPr id="31749" name="Picture 3210" descr="wrong.png"/>
          <p:cNvPicPr>
            <a:picLocks/>
          </p:cNvPicPr>
          <p:nvPr>
            <p:custDataLst>
              <p:tags r:id="rId5"/>
            </p:custDataLst>
          </p:nvPr>
        </p:nvPicPr>
        <p:blipFill>
          <a:blip r:embed="rId10" cstate="print"/>
          <a:srcRect/>
          <a:stretch>
            <a:fillRect/>
          </a:stretch>
        </p:blipFill>
        <p:spPr bwMode="auto">
          <a:xfrm>
            <a:off x="787400" y="4127500"/>
            <a:ext cx="431800" cy="431800"/>
          </a:xfrm>
          <a:prstGeom prst="rect">
            <a:avLst/>
          </a:prstGeom>
          <a:noFill/>
          <a:ln w="9525">
            <a:noFill/>
            <a:miter lim="800000"/>
            <a:headEnd/>
            <a:tailEnd/>
          </a:ln>
        </p:spPr>
      </p:pic>
      <p:pic>
        <p:nvPicPr>
          <p:cNvPr id="31750" name="Picture 3211" descr="wrong.png"/>
          <p:cNvPicPr>
            <a:picLocks/>
          </p:cNvPicPr>
          <p:nvPr>
            <p:custDataLst>
              <p:tags r:id="rId6"/>
            </p:custDataLst>
          </p:nvPr>
        </p:nvPicPr>
        <p:blipFill>
          <a:blip r:embed="rId10" cstate="print"/>
          <a:srcRect/>
          <a:stretch>
            <a:fillRect/>
          </a:stretch>
        </p:blipFill>
        <p:spPr bwMode="auto">
          <a:xfrm>
            <a:off x="787400" y="4648200"/>
            <a:ext cx="431800" cy="431800"/>
          </a:xfrm>
          <a:prstGeom prst="rect">
            <a:avLst/>
          </a:prstGeom>
          <a:noFill/>
          <a:ln w="9525">
            <a:noFill/>
            <a:miter lim="800000"/>
            <a:headEnd/>
            <a:tailEnd/>
          </a:ln>
        </p:spPr>
      </p:pic>
      <p:pic>
        <p:nvPicPr>
          <p:cNvPr id="31751" name="Picture 3212" descr="wrong.png"/>
          <p:cNvPicPr>
            <a:picLocks/>
          </p:cNvPicPr>
          <p:nvPr>
            <p:custDataLst>
              <p:tags r:id="rId7"/>
            </p:custDataLst>
          </p:nvPr>
        </p:nvPicPr>
        <p:blipFill>
          <a:blip r:embed="rId10" cstate="print"/>
          <a:srcRect/>
          <a:stretch>
            <a:fillRect/>
          </a:stretch>
        </p:blipFill>
        <p:spPr bwMode="auto">
          <a:xfrm>
            <a:off x="787400" y="5156200"/>
            <a:ext cx="431800" cy="431800"/>
          </a:xfrm>
          <a:prstGeom prst="rect">
            <a:avLst/>
          </a:prstGeom>
          <a:noFill/>
          <a:ln w="9525">
            <a:noFill/>
            <a:miter lim="800000"/>
            <a:headEnd/>
            <a:tailEnd/>
          </a:ln>
        </p:spPr>
      </p:pic>
      <p:pic>
        <p:nvPicPr>
          <p:cNvPr id="31752" name="Picture 3213" descr="wrong.png"/>
          <p:cNvPicPr>
            <a:picLocks/>
          </p:cNvPicPr>
          <p:nvPr>
            <p:custDataLst>
              <p:tags r:id="rId8"/>
            </p:custDataLst>
          </p:nvPr>
        </p:nvPicPr>
        <p:blipFill>
          <a:blip r:embed="rId10" cstate="print"/>
          <a:srcRect/>
          <a:stretch>
            <a:fillRect/>
          </a:stretch>
        </p:blipFill>
        <p:spPr bwMode="auto">
          <a:xfrm>
            <a:off x="787400" y="5664200"/>
            <a:ext cx="431800" cy="4318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custDataLst>
              <p:tags r:id="rId2"/>
            </p:custDataLst>
          </p:nvPr>
        </p:nvSpPr>
        <p:spPr>
          <a:xfrm>
            <a:off x="533400" y="304800"/>
            <a:ext cx="8077200" cy="2819400"/>
          </a:xfrm>
        </p:spPr>
        <p:txBody>
          <a:bodyPr/>
          <a:lstStyle/>
          <a:p>
            <a:pPr algn="l"/>
            <a:r>
              <a:rPr lang="en-US" sz="2000" smtClean="0"/>
              <a:t>You’ve been called to deal with a suspected outbreak of Anaplasmosis in a herd of Hereford cattle near St. Maries, Idaho.  </a:t>
            </a:r>
            <a:r>
              <a:rPr lang="en-US" sz="2000" i="1" smtClean="0"/>
              <a:t>Anaplasma marginale</a:t>
            </a:r>
            <a:r>
              <a:rPr lang="en-US" sz="2000" smtClean="0"/>
              <a:t>  is a tick transmitted bacteria that produces a cell-associated bacteremia.  It replicates within and destroys erythrocytes – thereby causing life threatening anemia.  You necropsy 2 dead animals where you find icterus and also massively enlarged spleens.  </a:t>
            </a:r>
            <a:br>
              <a:rPr lang="en-US" sz="2000" smtClean="0"/>
            </a:br>
            <a:r>
              <a:rPr lang="en-US" sz="2000" smtClean="0"/>
              <a:t/>
            </a:r>
            <a:br>
              <a:rPr lang="en-US" sz="2000" smtClean="0"/>
            </a:br>
            <a:r>
              <a:rPr lang="en-US" sz="2000" b="1" smtClean="0"/>
              <a:t>What is your explanation for the splenic lesions ?</a:t>
            </a:r>
          </a:p>
        </p:txBody>
      </p:sp>
      <p:sp>
        <p:nvSpPr>
          <p:cNvPr id="32771" name="Text Placeholder 2"/>
          <p:cNvSpPr>
            <a:spLocks noGrp="1"/>
          </p:cNvSpPr>
          <p:nvPr>
            <p:ph type="body" idx="1"/>
            <p:custDataLst>
              <p:tags r:id="rId3"/>
            </p:custDataLst>
          </p:nvPr>
        </p:nvSpPr>
        <p:spPr>
          <a:xfrm>
            <a:off x="1219200" y="3276600"/>
            <a:ext cx="6324600" cy="2743200"/>
          </a:xfrm>
        </p:spPr>
        <p:txBody>
          <a:bodyPr/>
          <a:lstStyle/>
          <a:p>
            <a:pPr marL="514350" indent="-514350">
              <a:buFontTx/>
              <a:buAutoNum type="alphaUcPeriod"/>
            </a:pPr>
            <a:r>
              <a:rPr lang="en-US" smtClean="0"/>
              <a:t>Enzootic leukosis (lymphoma)</a:t>
            </a:r>
          </a:p>
          <a:p>
            <a:pPr marL="514350" indent="-514350">
              <a:buFontTx/>
              <a:buAutoNum type="alphaUcPeriod"/>
            </a:pPr>
            <a:r>
              <a:rPr lang="en-US" smtClean="0"/>
              <a:t>Splenic hematoma</a:t>
            </a:r>
          </a:p>
          <a:p>
            <a:pPr marL="514350" indent="-514350">
              <a:buFontTx/>
              <a:buAutoNum type="alphaUcPeriod"/>
            </a:pPr>
            <a:r>
              <a:rPr lang="en-US" smtClean="0"/>
              <a:t>Splenic hyperplasia</a:t>
            </a:r>
          </a:p>
          <a:p>
            <a:pPr marL="514350" indent="-514350">
              <a:buFontTx/>
              <a:buAutoNum type="alphaUcPeriod"/>
            </a:pPr>
            <a:r>
              <a:rPr lang="en-US" smtClean="0"/>
              <a:t>Visceral mastocytosis</a:t>
            </a:r>
          </a:p>
          <a:p>
            <a:pPr marL="514350" indent="-514350">
              <a:buFontTx/>
              <a:buAutoNum type="alphaUcPeriod"/>
            </a:pPr>
            <a:endParaRPr lang="en-US" smtClean="0"/>
          </a:p>
        </p:txBody>
      </p:sp>
      <p:pic>
        <p:nvPicPr>
          <p:cNvPr id="32772" name="Picture 1437" descr="wrong.png"/>
          <p:cNvPicPr>
            <a:picLocks/>
          </p:cNvPicPr>
          <p:nvPr>
            <p:custDataLst>
              <p:tags r:id="rId4"/>
            </p:custDataLst>
          </p:nvPr>
        </p:nvPicPr>
        <p:blipFill>
          <a:blip r:embed="rId9" cstate="print"/>
          <a:srcRect/>
          <a:stretch>
            <a:fillRect/>
          </a:stretch>
        </p:blipFill>
        <p:spPr bwMode="auto">
          <a:xfrm>
            <a:off x="787400" y="3327400"/>
            <a:ext cx="431800" cy="431800"/>
          </a:xfrm>
          <a:prstGeom prst="rect">
            <a:avLst/>
          </a:prstGeom>
          <a:noFill/>
          <a:ln w="9525">
            <a:noFill/>
            <a:miter lim="800000"/>
            <a:headEnd/>
            <a:tailEnd/>
          </a:ln>
        </p:spPr>
      </p:pic>
      <p:pic>
        <p:nvPicPr>
          <p:cNvPr id="32773" name="Picture 1438" descr="wrong.png"/>
          <p:cNvPicPr>
            <a:picLocks/>
          </p:cNvPicPr>
          <p:nvPr>
            <p:custDataLst>
              <p:tags r:id="rId5"/>
            </p:custDataLst>
          </p:nvPr>
        </p:nvPicPr>
        <p:blipFill>
          <a:blip r:embed="rId9" cstate="print"/>
          <a:srcRect/>
          <a:stretch>
            <a:fillRect/>
          </a:stretch>
        </p:blipFill>
        <p:spPr bwMode="auto">
          <a:xfrm>
            <a:off x="787400" y="3746500"/>
            <a:ext cx="431800" cy="431800"/>
          </a:xfrm>
          <a:prstGeom prst="rect">
            <a:avLst/>
          </a:prstGeom>
          <a:noFill/>
          <a:ln w="9525">
            <a:noFill/>
            <a:miter lim="800000"/>
            <a:headEnd/>
            <a:tailEnd/>
          </a:ln>
        </p:spPr>
      </p:pic>
      <p:pic>
        <p:nvPicPr>
          <p:cNvPr id="32774" name="Picture 1439" descr="wrong.png"/>
          <p:cNvPicPr>
            <a:picLocks/>
          </p:cNvPicPr>
          <p:nvPr>
            <p:custDataLst>
              <p:tags r:id="rId6"/>
            </p:custDataLst>
          </p:nvPr>
        </p:nvPicPr>
        <p:blipFill>
          <a:blip r:embed="rId9" cstate="print"/>
          <a:srcRect/>
          <a:stretch>
            <a:fillRect/>
          </a:stretch>
        </p:blipFill>
        <p:spPr bwMode="auto">
          <a:xfrm>
            <a:off x="787400" y="4267200"/>
            <a:ext cx="431800" cy="431800"/>
          </a:xfrm>
          <a:prstGeom prst="rect">
            <a:avLst/>
          </a:prstGeom>
          <a:noFill/>
          <a:ln w="9525">
            <a:noFill/>
            <a:miter lim="800000"/>
            <a:headEnd/>
            <a:tailEnd/>
          </a:ln>
        </p:spPr>
      </p:pic>
      <p:pic>
        <p:nvPicPr>
          <p:cNvPr id="32775" name="Picture 1440" descr="wrong.png"/>
          <p:cNvPicPr>
            <a:picLocks/>
          </p:cNvPicPr>
          <p:nvPr>
            <p:custDataLst>
              <p:tags r:id="rId7"/>
            </p:custDataLst>
          </p:nvPr>
        </p:nvPicPr>
        <p:blipFill>
          <a:blip r:embed="rId9" cstate="print"/>
          <a:srcRect/>
          <a:stretch>
            <a:fillRect/>
          </a:stretch>
        </p:blipFill>
        <p:spPr bwMode="auto">
          <a:xfrm>
            <a:off x="787400" y="4775200"/>
            <a:ext cx="431800" cy="4318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custDataLst>
              <p:tags r:id="rId2"/>
            </p:custDataLst>
          </p:nvPr>
        </p:nvSpPr>
        <p:spPr>
          <a:xfrm>
            <a:off x="685800" y="381000"/>
            <a:ext cx="7924800" cy="2971800"/>
          </a:xfrm>
        </p:spPr>
        <p:txBody>
          <a:bodyPr/>
          <a:lstStyle/>
          <a:p>
            <a:r>
              <a:rPr lang="en-US" sz="2400" smtClean="0"/>
              <a:t>A 1.5 year old DSH cat presents with a sudden onset of severe dyspnea.  PE reveals decreased compressibility of the thorax and muffled heart sounds.  Chest films reveals pleural fluid.  Ultrasound confirms that the fluid is also obscurring a large mass in the anterior thorax.  </a:t>
            </a:r>
            <a:br>
              <a:rPr lang="en-US" sz="2400" smtClean="0"/>
            </a:br>
            <a:r>
              <a:rPr lang="en-US" sz="2400" smtClean="0"/>
              <a:t/>
            </a:r>
            <a:br>
              <a:rPr lang="en-US" sz="2400" smtClean="0"/>
            </a:br>
            <a:r>
              <a:rPr lang="en-US" sz="2400" b="1" smtClean="0"/>
              <a:t>Given the findings, signalment, etc, What is the most likely diagnosis?</a:t>
            </a:r>
            <a:endParaRPr lang="en-US" sz="2400" smtClean="0"/>
          </a:p>
        </p:txBody>
      </p:sp>
      <p:sp>
        <p:nvSpPr>
          <p:cNvPr id="33795" name="Text Placeholder 2"/>
          <p:cNvSpPr>
            <a:spLocks noGrp="1"/>
          </p:cNvSpPr>
          <p:nvPr>
            <p:ph type="body" idx="1"/>
            <p:custDataLst>
              <p:tags r:id="rId3"/>
            </p:custDataLst>
          </p:nvPr>
        </p:nvSpPr>
        <p:spPr>
          <a:xfrm>
            <a:off x="914400" y="3733800"/>
            <a:ext cx="7391400" cy="2133600"/>
          </a:xfrm>
        </p:spPr>
        <p:txBody>
          <a:bodyPr/>
          <a:lstStyle/>
          <a:p>
            <a:pPr marL="514350" indent="-514350">
              <a:buFontTx/>
              <a:buAutoNum type="alphaUcPeriod"/>
            </a:pPr>
            <a:r>
              <a:rPr lang="en-US" smtClean="0"/>
              <a:t>Thymoma</a:t>
            </a:r>
          </a:p>
          <a:p>
            <a:pPr marL="514350" indent="-514350">
              <a:buFontTx/>
              <a:buAutoNum type="alphaUcPeriod"/>
            </a:pPr>
            <a:r>
              <a:rPr lang="en-US" smtClean="0"/>
              <a:t>Lymphoma</a:t>
            </a:r>
          </a:p>
          <a:p>
            <a:pPr marL="514350" indent="-514350">
              <a:buFontTx/>
              <a:buAutoNum type="alphaUcPeriod"/>
            </a:pPr>
            <a:r>
              <a:rPr lang="en-US" smtClean="0"/>
              <a:t>Thymic Branchial Cyst</a:t>
            </a:r>
          </a:p>
          <a:p>
            <a:pPr marL="514350" indent="-514350">
              <a:buFontTx/>
              <a:buAutoNum type="alphaUcPeriod"/>
            </a:pPr>
            <a:r>
              <a:rPr lang="en-US" smtClean="0"/>
              <a:t>Hemangiosarcoma</a:t>
            </a:r>
          </a:p>
        </p:txBody>
      </p:sp>
      <p:pic>
        <p:nvPicPr>
          <p:cNvPr id="33796" name="Picture 411" descr="wrong.png"/>
          <p:cNvPicPr>
            <a:picLocks/>
          </p:cNvPicPr>
          <p:nvPr>
            <p:custDataLst>
              <p:tags r:id="rId4"/>
            </p:custDataLst>
          </p:nvPr>
        </p:nvPicPr>
        <p:blipFill>
          <a:blip r:embed="rId9" cstate="print"/>
          <a:srcRect/>
          <a:stretch>
            <a:fillRect/>
          </a:stretch>
        </p:blipFill>
        <p:spPr bwMode="auto">
          <a:xfrm>
            <a:off x="482600" y="3784600"/>
            <a:ext cx="431800" cy="431800"/>
          </a:xfrm>
          <a:prstGeom prst="rect">
            <a:avLst/>
          </a:prstGeom>
          <a:noFill/>
          <a:ln w="9525">
            <a:noFill/>
            <a:miter lim="800000"/>
            <a:headEnd/>
            <a:tailEnd/>
          </a:ln>
        </p:spPr>
      </p:pic>
      <p:pic>
        <p:nvPicPr>
          <p:cNvPr id="33797" name="Picture 412" descr="wrong.png"/>
          <p:cNvPicPr>
            <a:picLocks/>
          </p:cNvPicPr>
          <p:nvPr>
            <p:custDataLst>
              <p:tags r:id="rId5"/>
            </p:custDataLst>
          </p:nvPr>
        </p:nvPicPr>
        <p:blipFill>
          <a:blip r:embed="rId9" cstate="print"/>
          <a:srcRect/>
          <a:stretch>
            <a:fillRect/>
          </a:stretch>
        </p:blipFill>
        <p:spPr bwMode="auto">
          <a:xfrm>
            <a:off x="482600" y="4203700"/>
            <a:ext cx="431800" cy="431800"/>
          </a:xfrm>
          <a:prstGeom prst="rect">
            <a:avLst/>
          </a:prstGeom>
          <a:noFill/>
          <a:ln w="9525">
            <a:noFill/>
            <a:miter lim="800000"/>
            <a:headEnd/>
            <a:tailEnd/>
          </a:ln>
        </p:spPr>
      </p:pic>
      <p:pic>
        <p:nvPicPr>
          <p:cNvPr id="33798" name="Picture 413" descr="wrong.png"/>
          <p:cNvPicPr>
            <a:picLocks/>
          </p:cNvPicPr>
          <p:nvPr>
            <p:custDataLst>
              <p:tags r:id="rId6"/>
            </p:custDataLst>
          </p:nvPr>
        </p:nvPicPr>
        <p:blipFill>
          <a:blip r:embed="rId9" cstate="print"/>
          <a:srcRect/>
          <a:stretch>
            <a:fillRect/>
          </a:stretch>
        </p:blipFill>
        <p:spPr bwMode="auto">
          <a:xfrm>
            <a:off x="482600" y="4724400"/>
            <a:ext cx="431800" cy="431800"/>
          </a:xfrm>
          <a:prstGeom prst="rect">
            <a:avLst/>
          </a:prstGeom>
          <a:noFill/>
          <a:ln w="9525">
            <a:noFill/>
            <a:miter lim="800000"/>
            <a:headEnd/>
            <a:tailEnd/>
          </a:ln>
        </p:spPr>
      </p:pic>
      <p:pic>
        <p:nvPicPr>
          <p:cNvPr id="33799" name="Picture 414" descr="wrong.png"/>
          <p:cNvPicPr>
            <a:picLocks/>
          </p:cNvPicPr>
          <p:nvPr>
            <p:custDataLst>
              <p:tags r:id="rId7"/>
            </p:custDataLst>
          </p:nvPr>
        </p:nvPicPr>
        <p:blipFill>
          <a:blip r:embed="rId9" cstate="print"/>
          <a:srcRect/>
          <a:stretch>
            <a:fillRect/>
          </a:stretch>
        </p:blipFill>
        <p:spPr bwMode="auto">
          <a:xfrm>
            <a:off x="482600" y="5232400"/>
            <a:ext cx="431800" cy="431800"/>
          </a:xfrm>
          <a:prstGeom prst="rect">
            <a:avLst/>
          </a:prstGeom>
          <a:noFill/>
          <a:ln w="9525">
            <a:noFill/>
            <a:miter lim="800000"/>
            <a:headEnd/>
            <a:tailEnd/>
          </a:ln>
        </p:spPr>
      </p:pic>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685800"/>
            <a:ext cx="7772400" cy="1143000"/>
          </a:xfrm>
        </p:spPr>
        <p:txBody>
          <a:bodyPr/>
          <a:lstStyle/>
          <a:p>
            <a:pPr eaLnBrk="1" hangingPunct="1"/>
            <a:r>
              <a:rPr lang="en-US" sz="3600" smtClean="0"/>
              <a:t>Dr. Lawrence Weed:  1968</a:t>
            </a:r>
          </a:p>
        </p:txBody>
      </p:sp>
      <p:sp>
        <p:nvSpPr>
          <p:cNvPr id="5123" name="Rectangle 3"/>
          <p:cNvSpPr>
            <a:spLocks noGrp="1" noChangeArrowheads="1"/>
          </p:cNvSpPr>
          <p:nvPr>
            <p:ph type="subTitle" idx="1"/>
          </p:nvPr>
        </p:nvSpPr>
        <p:spPr>
          <a:xfrm>
            <a:off x="1295400" y="1981200"/>
            <a:ext cx="6629400" cy="1447800"/>
          </a:xfrm>
        </p:spPr>
        <p:txBody>
          <a:bodyPr/>
          <a:lstStyle/>
          <a:p>
            <a:pPr eaLnBrk="1" hangingPunct="1"/>
            <a:r>
              <a:rPr lang="en-US" sz="3600" smtClean="0">
                <a:solidFill>
                  <a:srgbClr val="0000FF"/>
                </a:solidFill>
              </a:rPr>
              <a:t>“Medical Records that Guide and </a:t>
            </a:r>
            <a:r>
              <a:rPr lang="en-US" sz="3600" u="sng" smtClean="0">
                <a:solidFill>
                  <a:srgbClr val="0000FF"/>
                </a:solidFill>
              </a:rPr>
              <a:t>Teach</a:t>
            </a:r>
            <a:r>
              <a:rPr lang="en-US" sz="3600" smtClean="0">
                <a:solidFill>
                  <a:srgbClr val="0000FF"/>
                </a:solidFill>
              </a:rPr>
              <a:t>”</a:t>
            </a:r>
          </a:p>
        </p:txBody>
      </p:sp>
      <p:sp>
        <p:nvSpPr>
          <p:cNvPr id="5124" name="Text Box 4"/>
          <p:cNvSpPr txBox="1">
            <a:spLocks noChangeArrowheads="1"/>
          </p:cNvSpPr>
          <p:nvPr/>
        </p:nvSpPr>
        <p:spPr bwMode="auto">
          <a:xfrm>
            <a:off x="2895600" y="3733800"/>
            <a:ext cx="3124200" cy="1004888"/>
          </a:xfrm>
          <a:prstGeom prst="rect">
            <a:avLst/>
          </a:prstGeom>
          <a:noFill/>
          <a:ln w="9525">
            <a:noFill/>
            <a:miter lim="800000"/>
            <a:headEnd/>
            <a:tailEnd/>
          </a:ln>
        </p:spPr>
        <p:txBody>
          <a:bodyPr>
            <a:spAutoFit/>
          </a:bodyPr>
          <a:lstStyle/>
          <a:p>
            <a:pPr marL="234950" indent="-234950">
              <a:spcBef>
                <a:spcPct val="50000"/>
              </a:spcBef>
              <a:buFontTx/>
              <a:buChar char="•"/>
            </a:pPr>
            <a:r>
              <a:rPr lang="en-US"/>
              <a:t>Patient focused</a:t>
            </a:r>
          </a:p>
          <a:p>
            <a:pPr marL="234950" indent="-234950">
              <a:spcBef>
                <a:spcPct val="50000"/>
              </a:spcBef>
              <a:buFontTx/>
              <a:buChar char="•"/>
            </a:pPr>
            <a:r>
              <a:rPr lang="en-US"/>
              <a:t>Problem oriented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228600"/>
            <a:ext cx="8229600" cy="1371600"/>
          </a:xfrm>
          <a:solidFill>
            <a:schemeClr val="bg1"/>
          </a:solidFill>
          <a:ln w="38100">
            <a:solidFill>
              <a:srgbClr val="0000FF"/>
            </a:solidFill>
          </a:ln>
        </p:spPr>
        <p:txBody>
          <a:bodyPr/>
          <a:lstStyle/>
          <a:p>
            <a:pPr eaLnBrk="1" hangingPunct="1"/>
            <a:r>
              <a:rPr lang="en-US" sz="2600" smtClean="0"/>
              <a:t>POMR = part of an attempt to address the most common problems in diagnosis &amp; case management:</a:t>
            </a:r>
          </a:p>
        </p:txBody>
      </p:sp>
      <p:sp>
        <p:nvSpPr>
          <p:cNvPr id="8195" name="Rectangle 3"/>
          <p:cNvSpPr>
            <a:spLocks noGrp="1" noChangeArrowheads="1"/>
          </p:cNvSpPr>
          <p:nvPr>
            <p:ph type="body" idx="1"/>
          </p:nvPr>
        </p:nvSpPr>
        <p:spPr>
          <a:xfrm>
            <a:off x="914400" y="2057400"/>
            <a:ext cx="7772400" cy="1600200"/>
          </a:xfrm>
        </p:spPr>
        <p:txBody>
          <a:bodyPr/>
          <a:lstStyle/>
          <a:p>
            <a:pPr eaLnBrk="1" hangingPunct="1"/>
            <a:r>
              <a:rPr lang="en-US" smtClean="0"/>
              <a:t>Inadequate hypothesis generation</a:t>
            </a:r>
          </a:p>
          <a:p>
            <a:pPr eaLnBrk="1" hangingPunct="1"/>
            <a:r>
              <a:rPr lang="en-US" smtClean="0"/>
              <a:t>Inattention or misinterpretation of findings</a:t>
            </a:r>
          </a:p>
          <a:p>
            <a:pPr lvl="1" eaLnBrk="1" hangingPunct="1"/>
            <a:r>
              <a:rPr lang="en-US" smtClean="0"/>
              <a:t>history, PE, laboratory data, etc.</a:t>
            </a:r>
          </a:p>
        </p:txBody>
      </p:sp>
      <p:grpSp>
        <p:nvGrpSpPr>
          <p:cNvPr id="2" name="Group 6"/>
          <p:cNvGrpSpPr>
            <a:grpSpLocks/>
          </p:cNvGrpSpPr>
          <p:nvPr/>
        </p:nvGrpSpPr>
        <p:grpSpPr bwMode="auto">
          <a:xfrm>
            <a:off x="1981200" y="3978275"/>
            <a:ext cx="6400800" cy="2544763"/>
            <a:chOff x="1248" y="2506"/>
            <a:chExt cx="4032" cy="1603"/>
          </a:xfrm>
        </p:grpSpPr>
        <p:sp>
          <p:nvSpPr>
            <p:cNvPr id="6149" name="Text Box 4"/>
            <p:cNvSpPr txBox="1">
              <a:spLocks noChangeArrowheads="1"/>
            </p:cNvSpPr>
            <p:nvPr/>
          </p:nvSpPr>
          <p:spPr bwMode="auto">
            <a:xfrm>
              <a:off x="1248" y="2506"/>
              <a:ext cx="4032" cy="710"/>
            </a:xfrm>
            <a:prstGeom prst="rect">
              <a:avLst/>
            </a:prstGeom>
            <a:noFill/>
            <a:ln w="9525">
              <a:noFill/>
              <a:miter lim="800000"/>
              <a:headEnd/>
              <a:tailEnd/>
            </a:ln>
          </p:spPr>
          <p:txBody>
            <a:bodyPr>
              <a:spAutoFit/>
            </a:bodyPr>
            <a:lstStyle/>
            <a:p>
              <a:pPr algn="ctr">
                <a:spcBef>
                  <a:spcPct val="50000"/>
                </a:spcBef>
              </a:pPr>
              <a:r>
                <a:rPr lang="en-US" b="1" u="sng"/>
                <a:t>Premature closure</a:t>
              </a:r>
              <a:r>
                <a:rPr lang="en-US"/>
                <a:t> </a:t>
              </a:r>
              <a:r>
                <a:rPr lang="en-US" sz="2200"/>
                <a:t>= the clinician stops generating new hypotheses before the correct diagnosis has been added to the list of DfDx’s</a:t>
              </a:r>
            </a:p>
          </p:txBody>
        </p:sp>
        <p:sp>
          <p:nvSpPr>
            <p:cNvPr id="6150" name="Text Box 5"/>
            <p:cNvSpPr txBox="1">
              <a:spLocks noChangeArrowheads="1"/>
            </p:cNvSpPr>
            <p:nvPr/>
          </p:nvSpPr>
          <p:spPr bwMode="auto">
            <a:xfrm>
              <a:off x="1248" y="3380"/>
              <a:ext cx="4032" cy="729"/>
            </a:xfrm>
            <a:prstGeom prst="rect">
              <a:avLst/>
            </a:prstGeom>
            <a:noFill/>
            <a:ln w="9525">
              <a:noFill/>
              <a:miter lim="800000"/>
              <a:headEnd/>
              <a:tailEnd/>
            </a:ln>
          </p:spPr>
          <p:txBody>
            <a:bodyPr>
              <a:spAutoFit/>
            </a:bodyPr>
            <a:lstStyle/>
            <a:p>
              <a:pPr algn="ctr">
                <a:spcBef>
                  <a:spcPct val="50000"/>
                </a:spcBef>
              </a:pPr>
              <a:r>
                <a:rPr lang="en-US" b="1" u="sng"/>
                <a:t>The most common interpretive error</a:t>
              </a:r>
              <a:r>
                <a:rPr lang="en-US"/>
                <a:t> </a:t>
              </a:r>
              <a:br>
                <a:rPr lang="en-US"/>
              </a:br>
              <a:r>
                <a:rPr lang="en-US"/>
                <a:t>= </a:t>
              </a:r>
              <a:r>
                <a:rPr lang="en-US" sz="2200"/>
                <a:t>overinterpretation or misinterpretation of findings in light of suspected disease</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dissolve">
                                      <p:cBhvr>
                                        <p:cTn id="7" dur="500"/>
                                        <p:tgtEl>
                                          <p:spTgt spid="8195"/>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57200" y="868363"/>
            <a:ext cx="6781800" cy="519112"/>
          </a:xfrm>
          <a:prstGeom prst="rect">
            <a:avLst/>
          </a:prstGeom>
          <a:noFill/>
          <a:ln w="9525">
            <a:noFill/>
            <a:miter lim="800000"/>
            <a:headEnd/>
            <a:tailEnd/>
          </a:ln>
        </p:spPr>
        <p:txBody>
          <a:bodyPr>
            <a:spAutoFit/>
          </a:bodyPr>
          <a:lstStyle/>
          <a:p>
            <a:pPr>
              <a:spcBef>
                <a:spcPct val="50000"/>
              </a:spcBef>
            </a:pPr>
            <a:r>
              <a:rPr lang="en-US" sz="2800" b="1">
                <a:solidFill>
                  <a:srgbClr val="0000FF"/>
                </a:solidFill>
              </a:rPr>
              <a:t>Common diseases occur commonly.</a:t>
            </a:r>
          </a:p>
        </p:txBody>
      </p:sp>
      <p:sp>
        <p:nvSpPr>
          <p:cNvPr id="9220" name="Text Box 4"/>
          <p:cNvSpPr txBox="1">
            <a:spLocks noChangeArrowheads="1"/>
          </p:cNvSpPr>
          <p:nvPr/>
        </p:nvSpPr>
        <p:spPr bwMode="auto">
          <a:xfrm>
            <a:off x="7162800" y="868363"/>
            <a:ext cx="1371600" cy="579437"/>
          </a:xfrm>
          <a:prstGeom prst="rect">
            <a:avLst/>
          </a:prstGeom>
          <a:noFill/>
          <a:ln w="9525">
            <a:noFill/>
            <a:miter lim="800000"/>
            <a:headEnd/>
            <a:tailEnd/>
          </a:ln>
        </p:spPr>
        <p:txBody>
          <a:bodyPr>
            <a:spAutoFit/>
          </a:bodyPr>
          <a:lstStyle/>
          <a:p>
            <a:pPr>
              <a:spcBef>
                <a:spcPct val="50000"/>
              </a:spcBef>
            </a:pPr>
            <a:r>
              <a:rPr lang="en-US" sz="3200" b="1">
                <a:solidFill>
                  <a:srgbClr val="FF0000"/>
                </a:solidFill>
              </a:rPr>
              <a:t>Duh !</a:t>
            </a:r>
          </a:p>
        </p:txBody>
      </p:sp>
      <p:sp>
        <p:nvSpPr>
          <p:cNvPr id="9221" name="Text Box 5"/>
          <p:cNvSpPr txBox="1">
            <a:spLocks noChangeArrowheads="1"/>
          </p:cNvSpPr>
          <p:nvPr/>
        </p:nvSpPr>
        <p:spPr bwMode="auto">
          <a:xfrm>
            <a:off x="685800" y="3962400"/>
            <a:ext cx="7848600" cy="2465388"/>
          </a:xfrm>
          <a:prstGeom prst="rect">
            <a:avLst/>
          </a:prstGeom>
          <a:noFill/>
          <a:ln w="9525">
            <a:noFill/>
            <a:miter lim="800000"/>
            <a:headEnd/>
            <a:tailEnd/>
          </a:ln>
        </p:spPr>
        <p:txBody>
          <a:bodyPr>
            <a:spAutoFit/>
          </a:bodyPr>
          <a:lstStyle/>
          <a:p>
            <a:pPr marL="234950" indent="-234950">
              <a:spcBef>
                <a:spcPct val="50000"/>
              </a:spcBef>
            </a:pPr>
            <a:r>
              <a:rPr lang="en-US" u="sng">
                <a:solidFill>
                  <a:srgbClr val="0000FF"/>
                </a:solidFill>
              </a:rPr>
              <a:t>The Challenges</a:t>
            </a:r>
            <a:r>
              <a:rPr lang="en-US">
                <a:solidFill>
                  <a:srgbClr val="0000FF"/>
                </a:solidFill>
              </a:rPr>
              <a:t>:</a:t>
            </a:r>
          </a:p>
          <a:p>
            <a:pPr marL="234950" indent="-234950">
              <a:spcBef>
                <a:spcPct val="50000"/>
              </a:spcBef>
              <a:buFontTx/>
              <a:buChar char="•"/>
            </a:pPr>
            <a:r>
              <a:rPr lang="en-US"/>
              <a:t>The uncommon presentation of the common disease</a:t>
            </a:r>
          </a:p>
          <a:p>
            <a:pPr marL="234950" indent="-234950">
              <a:spcBef>
                <a:spcPct val="50000"/>
              </a:spcBef>
              <a:buFontTx/>
              <a:buChar char="•"/>
            </a:pPr>
            <a:r>
              <a:rPr lang="en-US"/>
              <a:t>The common presentation of the uncommon disease</a:t>
            </a:r>
          </a:p>
          <a:p>
            <a:pPr marL="234950" indent="-234950">
              <a:spcBef>
                <a:spcPct val="50000"/>
              </a:spcBef>
              <a:buFontTx/>
              <a:buChar char="•"/>
            </a:pPr>
            <a:r>
              <a:rPr lang="en-US"/>
              <a:t>The disease </a:t>
            </a:r>
            <a:r>
              <a:rPr lang="en-US" sz="2200"/>
              <a:t>(common or not)</a:t>
            </a:r>
            <a:r>
              <a:rPr lang="en-US"/>
              <a:t> that you personally have not seen before or at least not </a:t>
            </a:r>
            <a:r>
              <a:rPr lang="en-US" u="sng"/>
              <a:t>recognized</a:t>
            </a:r>
            <a:r>
              <a:rPr lang="en-US"/>
              <a:t> before.</a:t>
            </a:r>
          </a:p>
        </p:txBody>
      </p:sp>
      <p:grpSp>
        <p:nvGrpSpPr>
          <p:cNvPr id="2" name="Group 7"/>
          <p:cNvGrpSpPr>
            <a:grpSpLocks/>
          </p:cNvGrpSpPr>
          <p:nvPr/>
        </p:nvGrpSpPr>
        <p:grpSpPr bwMode="auto">
          <a:xfrm>
            <a:off x="2209800" y="1524000"/>
            <a:ext cx="4724400" cy="1812925"/>
            <a:chOff x="1392" y="960"/>
            <a:chExt cx="2976" cy="1142"/>
          </a:xfrm>
        </p:grpSpPr>
        <p:sp>
          <p:nvSpPr>
            <p:cNvPr id="7175" name="Text Box 3"/>
            <p:cNvSpPr txBox="1">
              <a:spLocks noChangeArrowheads="1"/>
            </p:cNvSpPr>
            <p:nvPr/>
          </p:nvSpPr>
          <p:spPr bwMode="auto">
            <a:xfrm>
              <a:off x="1536" y="960"/>
              <a:ext cx="2832" cy="365"/>
            </a:xfrm>
            <a:prstGeom prst="rect">
              <a:avLst/>
            </a:prstGeom>
            <a:noFill/>
            <a:ln w="9525">
              <a:noFill/>
              <a:miter lim="800000"/>
              <a:headEnd/>
              <a:tailEnd/>
            </a:ln>
          </p:spPr>
          <p:txBody>
            <a:bodyPr>
              <a:spAutoFit/>
            </a:bodyPr>
            <a:lstStyle/>
            <a:p>
              <a:pPr algn="ctr">
                <a:spcBef>
                  <a:spcPct val="50000"/>
                </a:spcBef>
              </a:pPr>
              <a:r>
                <a:rPr lang="en-US" sz="3200" b="1"/>
                <a:t>Pattern recognition.</a:t>
              </a:r>
            </a:p>
          </p:txBody>
        </p:sp>
        <p:sp>
          <p:nvSpPr>
            <p:cNvPr id="7176" name="Text Box 6"/>
            <p:cNvSpPr txBox="1">
              <a:spLocks noChangeArrowheads="1"/>
            </p:cNvSpPr>
            <p:nvPr/>
          </p:nvSpPr>
          <p:spPr bwMode="auto">
            <a:xfrm>
              <a:off x="1392" y="1584"/>
              <a:ext cx="2976" cy="518"/>
            </a:xfrm>
            <a:prstGeom prst="rect">
              <a:avLst/>
            </a:prstGeom>
            <a:noFill/>
            <a:ln w="9525">
              <a:noFill/>
              <a:miter lim="800000"/>
              <a:headEnd/>
              <a:tailEnd/>
            </a:ln>
          </p:spPr>
          <p:txBody>
            <a:bodyPr>
              <a:spAutoFit/>
            </a:bodyPr>
            <a:lstStyle/>
            <a:p>
              <a:pPr algn="ctr">
                <a:spcBef>
                  <a:spcPct val="50000"/>
                </a:spcBef>
              </a:pPr>
              <a:r>
                <a:rPr lang="en-US"/>
                <a:t>A function of experience and knowledge base.</a:t>
              </a:r>
            </a:p>
          </p:txBody>
        </p:sp>
      </p:grpSp>
      <p:sp>
        <p:nvSpPr>
          <p:cNvPr id="7174" name="Text Box 8"/>
          <p:cNvSpPr txBox="1">
            <a:spLocks noChangeArrowheads="1"/>
          </p:cNvSpPr>
          <p:nvPr/>
        </p:nvSpPr>
        <p:spPr bwMode="auto">
          <a:xfrm>
            <a:off x="1676400" y="304800"/>
            <a:ext cx="5410200" cy="457200"/>
          </a:xfrm>
          <a:prstGeom prst="rect">
            <a:avLst/>
          </a:prstGeom>
          <a:noFill/>
          <a:ln w="9525">
            <a:noFill/>
            <a:miter lim="800000"/>
            <a:headEnd/>
            <a:tailEnd/>
          </a:ln>
        </p:spPr>
        <p:txBody>
          <a:bodyPr>
            <a:spAutoFit/>
          </a:bodyPr>
          <a:lstStyle/>
          <a:p>
            <a:pPr algn="ctr">
              <a:spcBef>
                <a:spcPct val="50000"/>
              </a:spcBef>
            </a:pPr>
            <a:r>
              <a:rPr lang="en-US"/>
              <a:t>Why are diagnosis USUALLY correct?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1500"/>
                                  </p:stCondLst>
                                  <p:iterate type="lt">
                                    <p:tmPct val="50000"/>
                                  </p:iterate>
                                  <p:childTnLst>
                                    <p:set>
                                      <p:cBhvr>
                                        <p:cTn id="6" dur="1" fill="hold">
                                          <p:stCondLst>
                                            <p:cond delay="0"/>
                                          </p:stCondLst>
                                        </p:cTn>
                                        <p:tgtEl>
                                          <p:spTgt spid="9220"/>
                                        </p:tgtEl>
                                        <p:attrNameLst>
                                          <p:attrName>style.visibility</p:attrName>
                                        </p:attrNameLst>
                                      </p:cBhvr>
                                      <p:to>
                                        <p:strVal val="visible"/>
                                      </p:to>
                                    </p:set>
                                    <p:set>
                                      <p:cBhvr>
                                        <p:cTn id="7" dur="455" fill="hold">
                                          <p:stCondLst>
                                            <p:cond delay="0"/>
                                          </p:stCondLst>
                                        </p:cTn>
                                        <p:tgtEl>
                                          <p:spTgt spid="9220"/>
                                        </p:tgtEl>
                                        <p:attrNameLst>
                                          <p:attrName>style.rotation</p:attrName>
                                        </p:attrNameLst>
                                      </p:cBhvr>
                                      <p:to>
                                        <p:strVal val="-45.0"/>
                                      </p:to>
                                    </p:set>
                                    <p:anim calcmode="lin" valueType="num">
                                      <p:cBhvr>
                                        <p:cTn id="8" dur="455" fill="hold">
                                          <p:stCondLst>
                                            <p:cond delay="455"/>
                                          </p:stCondLst>
                                        </p:cTn>
                                        <p:tgtEl>
                                          <p:spTgt spid="9220"/>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9220"/>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9220"/>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9220"/>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5" presetClass="entr" presetSubtype="1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checkerboard(across)">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9221"/>
                                        </p:tgtEl>
                                        <p:attrNameLst>
                                          <p:attrName>style.visibility</p:attrName>
                                        </p:attrNameLst>
                                      </p:cBhvr>
                                      <p:to>
                                        <p:strVal val="visible"/>
                                      </p:to>
                                    </p:set>
                                    <p:animEffect transition="in" filter="checkerboard(across)">
                                      <p:cBhvr>
                                        <p:cTn id="21" dur="500"/>
                                        <p:tgtEl>
                                          <p:spTgt spid="92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9221"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990600"/>
            <a:ext cx="7772400" cy="1143000"/>
          </a:xfrm>
        </p:spPr>
        <p:txBody>
          <a:bodyPr/>
          <a:lstStyle/>
          <a:p>
            <a:pPr eaLnBrk="1" hangingPunct="1"/>
            <a:r>
              <a:rPr lang="en-US" sz="5400" b="1" smtClean="0">
                <a:solidFill>
                  <a:srgbClr val="0000FF"/>
                </a:solidFill>
              </a:rPr>
              <a:t>POVMR</a:t>
            </a:r>
          </a:p>
        </p:txBody>
      </p:sp>
      <p:sp>
        <p:nvSpPr>
          <p:cNvPr id="819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u="sng" smtClean="0"/>
              <a:t>Master Problem List</a:t>
            </a:r>
          </a:p>
        </p:txBody>
      </p:sp>
      <p:sp>
        <p:nvSpPr>
          <p:cNvPr id="9219" name="Rectangle 3"/>
          <p:cNvSpPr>
            <a:spLocks noGrp="1" noChangeArrowheads="1"/>
          </p:cNvSpPr>
          <p:nvPr>
            <p:ph type="body" idx="1"/>
          </p:nvPr>
        </p:nvSpPr>
        <p:spPr>
          <a:xfrm>
            <a:off x="457200" y="1981200"/>
            <a:ext cx="8001000" cy="1600200"/>
          </a:xfrm>
        </p:spPr>
        <p:txBody>
          <a:bodyPr/>
          <a:lstStyle/>
          <a:p>
            <a:pPr algn="ctr" eaLnBrk="1" hangingPunct="1">
              <a:buFontTx/>
              <a:buNone/>
            </a:pPr>
            <a:r>
              <a:rPr lang="en-US" sz="2400" smtClean="0"/>
              <a:t>A PROBLEM is anything that potentially threatens the health of the animal </a:t>
            </a:r>
            <a:r>
              <a:rPr lang="en-US" sz="2400" i="1" smtClean="0"/>
              <a:t>(or herd)</a:t>
            </a:r>
            <a:r>
              <a:rPr lang="en-US" sz="2400" smtClean="0"/>
              <a:t> and may require medical attention </a:t>
            </a:r>
            <a:r>
              <a:rPr lang="en-US" sz="2400" i="1" smtClean="0"/>
              <a:t>(at least eventually)</a:t>
            </a:r>
            <a:r>
              <a:rPr lang="en-US" sz="2400" smtClean="0"/>
              <a:t>.</a:t>
            </a:r>
          </a:p>
        </p:txBody>
      </p:sp>
      <p:sp>
        <p:nvSpPr>
          <p:cNvPr id="4100" name="Text Box 4"/>
          <p:cNvSpPr txBox="1">
            <a:spLocks noChangeArrowheads="1"/>
          </p:cNvSpPr>
          <p:nvPr/>
        </p:nvSpPr>
        <p:spPr bwMode="auto">
          <a:xfrm>
            <a:off x="1066800" y="4038600"/>
            <a:ext cx="6934200" cy="1984375"/>
          </a:xfrm>
          <a:prstGeom prst="rect">
            <a:avLst/>
          </a:prstGeom>
          <a:noFill/>
          <a:ln w="31750">
            <a:solidFill>
              <a:srgbClr val="0000FF"/>
            </a:solidFill>
            <a:miter lim="800000"/>
            <a:headEnd/>
            <a:tailEnd/>
          </a:ln>
        </p:spPr>
        <p:txBody>
          <a:bodyPr>
            <a:spAutoFit/>
          </a:bodyPr>
          <a:lstStyle/>
          <a:p>
            <a:pPr algn="ctr">
              <a:spcBef>
                <a:spcPct val="50000"/>
              </a:spcBef>
            </a:pPr>
            <a:r>
              <a:rPr lang="en-US" sz="2800"/>
              <a:t>MPL is always kept at the front of the record – “front and center”</a:t>
            </a:r>
          </a:p>
          <a:p>
            <a:pPr algn="ctr">
              <a:spcBef>
                <a:spcPct val="50000"/>
              </a:spcBef>
            </a:pPr>
            <a:r>
              <a:rPr lang="en-US" sz="2800"/>
              <a:t>The MPL is updated </a:t>
            </a:r>
            <a:r>
              <a:rPr lang="en-US" sz="2800" u="sng"/>
              <a:t>DAILY</a:t>
            </a:r>
            <a:r>
              <a:rPr lang="en-US" sz="2800"/>
              <a:t/>
            </a:r>
            <a:br>
              <a:rPr lang="en-US" sz="2800"/>
            </a:br>
            <a:r>
              <a:rPr lang="en-US"/>
              <a:t>(or at each submission during a DC).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3000"/>
                                  </p:stCondLst>
                                  <p:childTnLst>
                                    <p:set>
                                      <p:cBhvr>
                                        <p:cTn id="6" dur="1" fill="hold">
                                          <p:stCondLst>
                                            <p:cond delay="0"/>
                                          </p:stCondLst>
                                        </p:cTn>
                                        <p:tgtEl>
                                          <p:spTgt spid="4100"/>
                                        </p:tgtEl>
                                        <p:attrNameLst>
                                          <p:attrName>style.visibility</p:attrName>
                                        </p:attrNameLst>
                                      </p:cBhvr>
                                      <p:to>
                                        <p:strVal val="visible"/>
                                      </p:to>
                                    </p:set>
                                    <p:animEffect transition="in" filter="checkerboard(across)">
                                      <p:cBhvr>
                                        <p:cTn id="7"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228600"/>
            <a:ext cx="7772400" cy="1143000"/>
          </a:xfrm>
        </p:spPr>
        <p:txBody>
          <a:bodyPr/>
          <a:lstStyle/>
          <a:p>
            <a:pPr eaLnBrk="1" hangingPunct="1"/>
            <a:r>
              <a:rPr lang="en-US" b="1" smtClean="0">
                <a:solidFill>
                  <a:srgbClr val="0000FF"/>
                </a:solidFill>
              </a:rPr>
              <a:t>Updating &amp; Revising MPL</a:t>
            </a:r>
          </a:p>
        </p:txBody>
      </p:sp>
      <p:sp>
        <p:nvSpPr>
          <p:cNvPr id="5123" name="Rectangle 3"/>
          <p:cNvSpPr>
            <a:spLocks noGrp="1" noChangeArrowheads="1"/>
          </p:cNvSpPr>
          <p:nvPr>
            <p:ph type="body" idx="1"/>
          </p:nvPr>
        </p:nvSpPr>
        <p:spPr>
          <a:xfrm>
            <a:off x="1905000" y="2362200"/>
            <a:ext cx="6096000" cy="3886200"/>
          </a:xfrm>
        </p:spPr>
        <p:txBody>
          <a:bodyPr/>
          <a:lstStyle/>
          <a:p>
            <a:pPr eaLnBrk="1" hangingPunct="1"/>
            <a:r>
              <a:rPr lang="en-US" sz="2400" dirty="0" smtClean="0"/>
              <a:t>NEW problems are </a:t>
            </a:r>
            <a:r>
              <a:rPr lang="en-US" sz="2400" b="1" u="sng" dirty="0" smtClean="0"/>
              <a:t>added</a:t>
            </a:r>
            <a:r>
              <a:rPr lang="en-US" sz="2400" dirty="0" smtClean="0"/>
              <a:t> </a:t>
            </a:r>
            <a:br>
              <a:rPr lang="en-US" sz="2400" dirty="0" smtClean="0"/>
            </a:br>
            <a:r>
              <a:rPr lang="en-US" sz="2000" dirty="0" smtClean="0"/>
              <a:t>(e.g. new discoveries &amp; new developments)</a:t>
            </a:r>
          </a:p>
          <a:p>
            <a:pPr eaLnBrk="1" hangingPunct="1"/>
            <a:endParaRPr lang="en-US" sz="1000" dirty="0" smtClean="0"/>
          </a:p>
          <a:p>
            <a:pPr eaLnBrk="1" hangingPunct="1"/>
            <a:r>
              <a:rPr lang="en-US" sz="2400" dirty="0" smtClean="0"/>
              <a:t>Some problems are </a:t>
            </a:r>
            <a:r>
              <a:rPr lang="en-US" sz="2400" b="1" u="sng" dirty="0" smtClean="0"/>
              <a:t>resolved</a:t>
            </a:r>
            <a:endParaRPr lang="en-US" sz="1000" b="1" u="sng" dirty="0" smtClean="0"/>
          </a:p>
          <a:p>
            <a:pPr eaLnBrk="1" hangingPunct="1"/>
            <a:endParaRPr lang="en-US" sz="1000" dirty="0" smtClean="0"/>
          </a:p>
          <a:p>
            <a:pPr eaLnBrk="1" hangingPunct="1"/>
            <a:r>
              <a:rPr lang="en-US" sz="2400" dirty="0" smtClean="0"/>
              <a:t>Problems are </a:t>
            </a:r>
            <a:r>
              <a:rPr lang="en-US" sz="2400" b="1" u="sng" dirty="0" smtClean="0"/>
              <a:t>re-defined</a:t>
            </a:r>
          </a:p>
          <a:p>
            <a:pPr lvl="1" eaLnBrk="1" hangingPunct="1"/>
            <a:r>
              <a:rPr lang="en-US" sz="2000" u="sng" dirty="0" smtClean="0"/>
              <a:t>Combined</a:t>
            </a:r>
            <a:r>
              <a:rPr lang="en-US" sz="2000" dirty="0" smtClean="0"/>
              <a:t> with other problems</a:t>
            </a:r>
          </a:p>
          <a:p>
            <a:pPr lvl="1" eaLnBrk="1" hangingPunct="1"/>
            <a:r>
              <a:rPr lang="en-US" sz="2000" u="sng" dirty="0" smtClean="0"/>
              <a:t>Upgraded</a:t>
            </a:r>
            <a:r>
              <a:rPr lang="en-US" sz="2000" dirty="0" smtClean="0"/>
              <a:t> to another problem </a:t>
            </a:r>
            <a:br>
              <a:rPr lang="en-US" sz="2000" dirty="0" smtClean="0"/>
            </a:br>
            <a:r>
              <a:rPr lang="en-US" sz="2000" dirty="0" smtClean="0"/>
              <a:t>(defined at higher level of understanding)</a:t>
            </a:r>
            <a:endParaRPr lang="en-US" sz="1000" dirty="0" smtClean="0"/>
          </a:p>
          <a:p>
            <a:pPr lvl="1" eaLnBrk="1" hangingPunct="1"/>
            <a:endParaRPr lang="en-US" sz="1000" dirty="0" smtClean="0"/>
          </a:p>
          <a:p>
            <a:pPr eaLnBrk="1" hangingPunct="1"/>
            <a:r>
              <a:rPr lang="en-US" sz="2400" dirty="0" smtClean="0"/>
              <a:t>Problems can be </a:t>
            </a:r>
            <a:r>
              <a:rPr lang="en-US" sz="2400" b="1" u="sng" dirty="0" smtClean="0"/>
              <a:t>inactivated</a:t>
            </a:r>
          </a:p>
        </p:txBody>
      </p:sp>
      <p:sp>
        <p:nvSpPr>
          <p:cNvPr id="10244" name="Text Box 4"/>
          <p:cNvSpPr txBox="1">
            <a:spLocks noChangeArrowheads="1"/>
          </p:cNvSpPr>
          <p:nvPr/>
        </p:nvSpPr>
        <p:spPr bwMode="auto">
          <a:xfrm>
            <a:off x="2057400" y="1524000"/>
            <a:ext cx="4953000" cy="488950"/>
          </a:xfrm>
          <a:prstGeom prst="rect">
            <a:avLst/>
          </a:prstGeom>
          <a:noFill/>
          <a:ln w="9525">
            <a:noFill/>
            <a:miter lim="800000"/>
            <a:headEnd/>
            <a:tailEnd/>
          </a:ln>
        </p:spPr>
        <p:txBody>
          <a:bodyPr>
            <a:spAutoFit/>
          </a:bodyPr>
          <a:lstStyle/>
          <a:p>
            <a:pPr algn="ctr">
              <a:spcBef>
                <a:spcPct val="20000"/>
              </a:spcBef>
            </a:pPr>
            <a:r>
              <a:rPr lang="en-US" sz="2600" b="1" u="sng"/>
              <a:t>Disposition of problems</a:t>
            </a:r>
            <a:endParaRPr lang="en-US" sz="26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dissolv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3">
                                            <p:txEl>
                                              <p:pRg st="2" end="2"/>
                                            </p:txEl>
                                          </p:spTgt>
                                        </p:tgtEl>
                                        <p:attrNameLst>
                                          <p:attrName>style.visibility</p:attrName>
                                        </p:attrNameLst>
                                      </p:cBhvr>
                                      <p:to>
                                        <p:strVal val="visible"/>
                                      </p:to>
                                    </p:set>
                                    <p:animEffect transition="in" filter="dissolve">
                                      <p:cBhvr>
                                        <p:cTn id="12" dur="500"/>
                                        <p:tgtEl>
                                          <p:spTgt spid="512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3">
                                            <p:txEl>
                                              <p:pRg st="4" end="4"/>
                                            </p:txEl>
                                          </p:spTgt>
                                        </p:tgtEl>
                                        <p:attrNameLst>
                                          <p:attrName>style.visibility</p:attrName>
                                        </p:attrNameLst>
                                      </p:cBhvr>
                                      <p:to>
                                        <p:strVal val="visible"/>
                                      </p:to>
                                    </p:set>
                                    <p:animEffect transition="in" filter="dissolve">
                                      <p:cBhvr>
                                        <p:cTn id="17" dur="500"/>
                                        <p:tgtEl>
                                          <p:spTgt spid="5123">
                                            <p:txEl>
                                              <p:pRg st="4" end="4"/>
                                            </p:txEl>
                                          </p:spTgt>
                                        </p:tgtEl>
                                      </p:cBhvr>
                                    </p:animEffect>
                                  </p:childTnLst>
                                </p:cTn>
                              </p:par>
                              <p:par>
                                <p:cTn id="18" presetID="9" presetClass="entr" presetSubtype="0" fill="hold" grpId="0" nodeType="withEffect">
                                  <p:stCondLst>
                                    <p:cond delay="0"/>
                                  </p:stCondLst>
                                  <p:childTnLst>
                                    <p:set>
                                      <p:cBhvr>
                                        <p:cTn id="19" dur="1" fill="hold">
                                          <p:stCondLst>
                                            <p:cond delay="0"/>
                                          </p:stCondLst>
                                        </p:cTn>
                                        <p:tgtEl>
                                          <p:spTgt spid="5123">
                                            <p:txEl>
                                              <p:pRg st="5" end="5"/>
                                            </p:txEl>
                                          </p:spTgt>
                                        </p:tgtEl>
                                        <p:attrNameLst>
                                          <p:attrName>style.visibility</p:attrName>
                                        </p:attrNameLst>
                                      </p:cBhvr>
                                      <p:to>
                                        <p:strVal val="visible"/>
                                      </p:to>
                                    </p:set>
                                    <p:animEffect transition="in" filter="dissolve">
                                      <p:cBhvr>
                                        <p:cTn id="20" dur="500"/>
                                        <p:tgtEl>
                                          <p:spTgt spid="5123">
                                            <p:txEl>
                                              <p:pRg st="5" end="5"/>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5123">
                                            <p:txEl>
                                              <p:pRg st="6" end="6"/>
                                            </p:txEl>
                                          </p:spTgt>
                                        </p:tgtEl>
                                        <p:attrNameLst>
                                          <p:attrName>style.visibility</p:attrName>
                                        </p:attrNameLst>
                                      </p:cBhvr>
                                      <p:to>
                                        <p:strVal val="visible"/>
                                      </p:to>
                                    </p:set>
                                    <p:animEffect transition="in" filter="dissolve">
                                      <p:cBhvr>
                                        <p:cTn id="23" dur="500"/>
                                        <p:tgtEl>
                                          <p:spTgt spid="512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123">
                                            <p:txEl>
                                              <p:pRg st="8" end="8"/>
                                            </p:txEl>
                                          </p:spTgt>
                                        </p:tgtEl>
                                        <p:attrNameLst>
                                          <p:attrName>style.visibility</p:attrName>
                                        </p:attrNameLst>
                                      </p:cBhvr>
                                      <p:to>
                                        <p:strVal val="visible"/>
                                      </p:to>
                                    </p:set>
                                    <p:animEffect transition="in" filter="dissolve">
                                      <p:cBhvr>
                                        <p:cTn id="28" dur="500"/>
                                        <p:tgtEl>
                                          <p:spTgt spid="51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CPSSLIDEREVISION" val="1.0.0"/>
  <p:tag name="CPSSLIDETEMPLATE" val="4 Answer"/>
  <p:tag name="CORRECTANSWERSTEM" val="100"/>
</p:tagLst>
</file>

<file path=ppt/tags/tag10.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11.xml><?xml version="1.0" encoding="utf-8"?>
<p:tagLst xmlns:a="http://schemas.openxmlformats.org/drawingml/2006/main" xmlns:r="http://schemas.openxmlformats.org/officeDocument/2006/relationships" xmlns:p="http://schemas.openxmlformats.org/presentationml/2006/main">
  <p:tag name="CPSSHAPETYPE" val="AnswerStems"/>
</p:tagLst>
</file>

<file path=ppt/tags/tag12.xml><?xml version="1.0" encoding="utf-8"?>
<p:tagLst xmlns:a="http://schemas.openxmlformats.org/drawingml/2006/main" xmlns:r="http://schemas.openxmlformats.org/officeDocument/2006/relationships" xmlns:p="http://schemas.openxmlformats.org/presentationml/2006/main">
  <p:tag name="CPSSHAPETYPE" val="Incorrect"/>
  <p:tag name="ANSWERSTEMINDEX" val="0"/>
</p:tagLst>
</file>

<file path=ppt/tags/tag13.xml><?xml version="1.0" encoding="utf-8"?>
<p:tagLst xmlns:a="http://schemas.openxmlformats.org/drawingml/2006/main" xmlns:r="http://schemas.openxmlformats.org/officeDocument/2006/relationships" xmlns:p="http://schemas.openxmlformats.org/presentationml/2006/main">
  <p:tag name="CPSSHAPETYPE" val="Incorrect"/>
  <p:tag name="ANSWERSTEMINDEX" val="1"/>
</p:tagLst>
</file>

<file path=ppt/tags/tag14.xml><?xml version="1.0" encoding="utf-8"?>
<p:tagLst xmlns:a="http://schemas.openxmlformats.org/drawingml/2006/main" xmlns:r="http://schemas.openxmlformats.org/officeDocument/2006/relationships" xmlns:p="http://schemas.openxmlformats.org/presentationml/2006/main">
  <p:tag name="CPSSHAPETYPE" val="Incorrect"/>
  <p:tag name="ANSWERSTEMINDEX" val="2"/>
</p:tagLst>
</file>

<file path=ppt/tags/tag15.xml><?xml version="1.0" encoding="utf-8"?>
<p:tagLst xmlns:a="http://schemas.openxmlformats.org/drawingml/2006/main" xmlns:r="http://schemas.openxmlformats.org/officeDocument/2006/relationships" xmlns:p="http://schemas.openxmlformats.org/presentationml/2006/main">
  <p:tag name="CPSSHAPETYPE" val="Incorrect"/>
  <p:tag name="ANSWERSTEMINDEX" val="3"/>
</p:tagLst>
</file>

<file path=ppt/tags/tag16.xml><?xml version="1.0" encoding="utf-8"?>
<p:tagLst xmlns:a="http://schemas.openxmlformats.org/drawingml/2006/main" xmlns:r="http://schemas.openxmlformats.org/officeDocument/2006/relationships" xmlns:p="http://schemas.openxmlformats.org/presentationml/2006/main">
  <p:tag name="CPSSLIDEREVISION" val="1.0.0"/>
  <p:tag name="CPSSLIDETEMPLATE" val="4 Answer"/>
</p:tagLst>
</file>

<file path=ppt/tags/tag17.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18.xml><?xml version="1.0" encoding="utf-8"?>
<p:tagLst xmlns:a="http://schemas.openxmlformats.org/drawingml/2006/main" xmlns:r="http://schemas.openxmlformats.org/officeDocument/2006/relationships" xmlns:p="http://schemas.openxmlformats.org/presentationml/2006/main">
  <p:tag name="CPSSHAPETYPE" val="AnswerStems"/>
</p:tagLst>
</file>

<file path=ppt/tags/tag19.xml><?xml version="1.0" encoding="utf-8"?>
<p:tagLst xmlns:a="http://schemas.openxmlformats.org/drawingml/2006/main" xmlns:r="http://schemas.openxmlformats.org/officeDocument/2006/relationships" xmlns:p="http://schemas.openxmlformats.org/presentationml/2006/main">
  <p:tag name="CPSSHAPETYPE" val="Incorrect"/>
  <p:tag name="ANSWERSTEMINDEX" val="0"/>
</p:tagLst>
</file>

<file path=ppt/tags/tag2.xml><?xml version="1.0" encoding="utf-8"?>
<p:tagLst xmlns:a="http://schemas.openxmlformats.org/drawingml/2006/main" xmlns:r="http://schemas.openxmlformats.org/officeDocument/2006/relationships" xmlns:p="http://schemas.openxmlformats.org/presentationml/2006/main">
  <p:tag name="CPSSHAPETYPE" val="QuestionStem"/>
</p:tagLst>
</file>

<file path=ppt/tags/tag20.xml><?xml version="1.0" encoding="utf-8"?>
<p:tagLst xmlns:a="http://schemas.openxmlformats.org/drawingml/2006/main" xmlns:r="http://schemas.openxmlformats.org/officeDocument/2006/relationships" xmlns:p="http://schemas.openxmlformats.org/presentationml/2006/main">
  <p:tag name="CPSSHAPETYPE" val="Incorrect"/>
  <p:tag name="ANSWERSTEMINDEX" val="1"/>
</p:tagLst>
</file>

<file path=ppt/tags/tag21.xml><?xml version="1.0" encoding="utf-8"?>
<p:tagLst xmlns:a="http://schemas.openxmlformats.org/drawingml/2006/main" xmlns:r="http://schemas.openxmlformats.org/officeDocument/2006/relationships" xmlns:p="http://schemas.openxmlformats.org/presentationml/2006/main">
  <p:tag name="CPSSHAPETYPE" val="Incorrect"/>
  <p:tag name="ANSWERSTEMINDEX" val="2"/>
</p:tagLst>
</file>

<file path=ppt/tags/tag22.xml><?xml version="1.0" encoding="utf-8"?>
<p:tagLst xmlns:a="http://schemas.openxmlformats.org/drawingml/2006/main" xmlns:r="http://schemas.openxmlformats.org/officeDocument/2006/relationships" xmlns:p="http://schemas.openxmlformats.org/presentationml/2006/main">
  <p:tag name="CPSSHAPETYPE" val="Incorrect"/>
  <p:tag name="ANSWERSTEMINDEX" val="3"/>
</p:tagLst>
</file>

<file path=ppt/tags/tag3.xml><?xml version="1.0" encoding="utf-8"?>
<p:tagLst xmlns:a="http://schemas.openxmlformats.org/drawingml/2006/main" xmlns:r="http://schemas.openxmlformats.org/officeDocument/2006/relationships" xmlns:p="http://schemas.openxmlformats.org/presentationml/2006/main">
  <p:tag name="CPSSHAPETYPE" val="AnswerStems"/>
</p:tagLst>
</file>

<file path=ppt/tags/tag4.xml><?xml version="1.0" encoding="utf-8"?>
<p:tagLst xmlns:a="http://schemas.openxmlformats.org/drawingml/2006/main" xmlns:r="http://schemas.openxmlformats.org/officeDocument/2006/relationships" xmlns:p="http://schemas.openxmlformats.org/presentationml/2006/main">
  <p:tag name="CPSSHAPETYPE" val="Incorrect"/>
  <p:tag name="ANSWERSTEMINDEX" val="0"/>
</p:tagLst>
</file>

<file path=ppt/tags/tag5.xml><?xml version="1.0" encoding="utf-8"?>
<p:tagLst xmlns:a="http://schemas.openxmlformats.org/drawingml/2006/main" xmlns:r="http://schemas.openxmlformats.org/officeDocument/2006/relationships" xmlns:p="http://schemas.openxmlformats.org/presentationml/2006/main">
  <p:tag name="CPSSHAPETYPE" val="Incorrect"/>
  <p:tag name="ANSWERSTEMINDEX" val="1"/>
</p:tagLst>
</file>

<file path=ppt/tags/tag6.xml><?xml version="1.0" encoding="utf-8"?>
<p:tagLst xmlns:a="http://schemas.openxmlformats.org/drawingml/2006/main" xmlns:r="http://schemas.openxmlformats.org/officeDocument/2006/relationships" xmlns:p="http://schemas.openxmlformats.org/presentationml/2006/main">
  <p:tag name="CPSSHAPETYPE" val="Incorrect"/>
  <p:tag name="ANSWERSTEMINDEX" val="2"/>
</p:tagLst>
</file>

<file path=ppt/tags/tag7.xml><?xml version="1.0" encoding="utf-8"?>
<p:tagLst xmlns:a="http://schemas.openxmlformats.org/drawingml/2006/main" xmlns:r="http://schemas.openxmlformats.org/officeDocument/2006/relationships" xmlns:p="http://schemas.openxmlformats.org/presentationml/2006/main">
  <p:tag name="CPSSHAPETYPE" val="Incorrect"/>
  <p:tag name="ANSWERSTEMINDEX" val="3"/>
</p:tagLst>
</file>

<file path=ppt/tags/tag8.xml><?xml version="1.0" encoding="utf-8"?>
<p:tagLst xmlns:a="http://schemas.openxmlformats.org/drawingml/2006/main" xmlns:r="http://schemas.openxmlformats.org/officeDocument/2006/relationships" xmlns:p="http://schemas.openxmlformats.org/presentationml/2006/main">
  <p:tag name="CPSSHAPETYPE" val="Incorrect"/>
  <p:tag name="ANSWERSTEMINDEX" val="4"/>
</p:tagLst>
</file>

<file path=ppt/tags/tag9.xml><?xml version="1.0" encoding="utf-8"?>
<p:tagLst xmlns:a="http://schemas.openxmlformats.org/drawingml/2006/main" xmlns:r="http://schemas.openxmlformats.org/officeDocument/2006/relationships" xmlns:p="http://schemas.openxmlformats.org/presentationml/2006/main">
  <p:tag name="CPSSLIDEREVISION" val="1.0.0"/>
  <p:tag name="CPSSLIDETEMPLATE" val="4 Answer"/>
  <p:tag name="CORRECTANSWERSTEM" val="100"/>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1492</Words>
  <Application>Microsoft Office PowerPoint</Application>
  <PresentationFormat>On-screen Show (4:3)</PresentationFormat>
  <Paragraphs>259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Default Design</vt:lpstr>
      <vt:lpstr>The Problem Oriented  Medical Record  (POMR  or  POVMR)</vt:lpstr>
      <vt:lpstr>The purpose of a POMR</vt:lpstr>
      <vt:lpstr>Please remember</vt:lpstr>
      <vt:lpstr>Dr. Lawrence Weed:  1968</vt:lpstr>
      <vt:lpstr>POMR = part of an attempt to address the most common problems in diagnosis &amp; case management:</vt:lpstr>
      <vt:lpstr>Slide 6</vt:lpstr>
      <vt:lpstr>POVMR</vt:lpstr>
      <vt:lpstr>Master Problem List</vt:lpstr>
      <vt:lpstr>Updating &amp; Revising MPL</vt:lpstr>
      <vt:lpstr>Example:</vt:lpstr>
      <vt:lpstr>Slide 11</vt:lpstr>
      <vt:lpstr>Slide 12</vt:lpstr>
      <vt:lpstr>S.O.A.P.</vt:lpstr>
      <vt:lpstr>Slide 14</vt:lpstr>
      <vt:lpstr>Slide 15</vt:lpstr>
      <vt:lpstr>S.O.A.P. – continued</vt:lpstr>
      <vt:lpstr>Slide 17</vt:lpstr>
      <vt:lpstr>CRITICAL THINKING  &amp;  INTEGRATION</vt:lpstr>
      <vt:lpstr>DfDx’s for the Problem:</vt:lpstr>
      <vt:lpstr>Slide 20</vt:lpstr>
      <vt:lpstr>SOAP Example: Edema</vt:lpstr>
      <vt:lpstr>Slide 22</vt:lpstr>
      <vt:lpstr>Remember  – SOAPs are written daily</vt:lpstr>
      <vt:lpstr>Also …..</vt:lpstr>
      <vt:lpstr>Do NOT</vt:lpstr>
      <vt:lpstr>P:  Initial Plan to address this problem</vt:lpstr>
      <vt:lpstr>Master Plan</vt:lpstr>
      <vt:lpstr>Slide 28</vt:lpstr>
      <vt:lpstr>Please remember</vt:lpstr>
      <vt:lpstr>Slide 30</vt:lpstr>
      <vt:lpstr>Slide 31</vt:lpstr>
      <vt:lpstr>Slide 32</vt:lpstr>
      <vt:lpstr>A 7-year-old MC Irish Setter presents for its annual exam and vaccinations. The owners report no problems.  During the PE, however, you palpate a large abdominal mass – which you suspect is spleen.  Radiographs reveal a diffusely enlarged spleen, but no other abnormalities.    Considering your findings and what you know about prevalence, etc, which of the following is the best DfDx?</vt:lpstr>
      <vt:lpstr>You’ve been called to deal with a suspected outbreak of Anaplasmosis in a herd of Hereford cattle near St. Maries, Idaho.  Anaplasma marginale  is a tick transmitted bacteria that produces a cell-associated bacteremia.  It replicates within and destroys erythrocytes – thereby causing life threatening anemia.  You necropsy 2 dead animals where you find icterus and also massively enlarged spleens.    What is your explanation for the splenic lesions ?</vt:lpstr>
      <vt:lpstr>A 1.5 year old DSH cat presents with a sudden onset of severe dyspnea.  PE reveals decreased compressibility of the thorax and muffled heart sounds.  Chest films reveals pleural fluid.  Ultrasound confirms that the fluid is also obscurring a large mass in the anterior thorax.    Given the findings, signalment, etc, What is the most likely diagnosis?</vt:lpstr>
    </vt:vector>
  </TitlesOfParts>
  <Company>WSU VETMED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Problem Oriented  Medical Record</dc:title>
  <dc:creator>HINES</dc:creator>
  <cp:lastModifiedBy>Steve Hines</cp:lastModifiedBy>
  <cp:revision>57</cp:revision>
  <dcterms:created xsi:type="dcterms:W3CDTF">2004-09-29T18:10:47Z</dcterms:created>
  <dcterms:modified xsi:type="dcterms:W3CDTF">2010-09-03T05:04:33Z</dcterms:modified>
</cp:coreProperties>
</file>